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411" r:id="rId4"/>
    <p:sldId id="414" r:id="rId5"/>
    <p:sldId id="415" r:id="rId6"/>
    <p:sldId id="418" r:id="rId7"/>
    <p:sldId id="431" r:id="rId8"/>
    <p:sldId id="432" r:id="rId9"/>
    <p:sldId id="430" r:id="rId10"/>
    <p:sldId id="405" r:id="rId11"/>
    <p:sldId id="406" r:id="rId12"/>
    <p:sldId id="445" r:id="rId13"/>
    <p:sldId id="407" r:id="rId14"/>
    <p:sldId id="435" r:id="rId15"/>
    <p:sldId id="433" r:id="rId16"/>
    <p:sldId id="434" r:id="rId17"/>
    <p:sldId id="409" r:id="rId18"/>
    <p:sldId id="437" r:id="rId19"/>
    <p:sldId id="438" r:id="rId20"/>
    <p:sldId id="439" r:id="rId21"/>
    <p:sldId id="440" r:id="rId22"/>
    <p:sldId id="441" r:id="rId23"/>
    <p:sldId id="442" r:id="rId24"/>
    <p:sldId id="443" r:id="rId25"/>
    <p:sldId id="444" r:id="rId26"/>
    <p:sldId id="446" r:id="rId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ngl-Carbon X1" initials="yX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A10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79945" autoAdjust="0"/>
  </p:normalViewPr>
  <p:slideViewPr>
    <p:cSldViewPr>
      <p:cViewPr varScale="1">
        <p:scale>
          <a:sx n="45" d="100"/>
          <a:sy n="45" d="100"/>
        </p:scale>
        <p:origin x="662" y="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5B9DA9-5DD7-4EB7-9FD6-CD2CBE2A0D7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E7AD10DA-F600-4DA8-BFC1-5A62623663A9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en-US" sz="1800" b="1" dirty="0" smtClean="0"/>
            <a:t>The LEO realizes the network of covering the EM, AM and PM satellite observation, and the time limit of global data updating has been raised from 6 hours to 3 hours. Fine detection of elements such as precipitation and greenhouse gas. </a:t>
          </a:r>
          <a:endParaRPr lang="zh-CN" sz="1800" b="1" dirty="0"/>
        </a:p>
      </dgm:t>
    </dgm:pt>
    <dgm:pt modelId="{39720238-8EA9-4DCA-9F26-F473CEE180C8}" type="parTrans" cxnId="{1A3A1EB8-7042-4BDF-AE17-1BA817B4B99E}">
      <dgm:prSet/>
      <dgm:spPr/>
      <dgm:t>
        <a:bodyPr/>
        <a:lstStyle/>
        <a:p>
          <a:endParaRPr lang="zh-CN" altLang="en-US"/>
        </a:p>
      </dgm:t>
    </dgm:pt>
    <dgm:pt modelId="{38E28B8F-87BC-47E9-BEE8-A4AAFFE8BA88}" type="sibTrans" cxnId="{1A3A1EB8-7042-4BDF-AE17-1BA817B4B99E}">
      <dgm:prSet/>
      <dgm:spPr/>
      <dgm:t>
        <a:bodyPr/>
        <a:lstStyle/>
        <a:p>
          <a:endParaRPr lang="zh-CN" altLang="en-US"/>
        </a:p>
      </dgm:t>
    </dgm:pt>
    <dgm:pt modelId="{31AA255D-8F17-473F-810A-4C17CA9B267B}" type="pres">
      <dgm:prSet presAssocID="{585B9DA9-5DD7-4EB7-9FD6-CD2CBE2A0D7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9F05376-272C-49EC-AC32-853666708086}" type="pres">
      <dgm:prSet presAssocID="{E7AD10DA-F600-4DA8-BFC1-5A62623663A9}" presName="parentText" presStyleLbl="node1" presStyleIdx="0" presStyleCnt="1" custScaleY="61197" custLinFactNeighborX="414" custLinFactNeighborY="39468">
        <dgm:presLayoutVars>
          <dgm:chMax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FA53D19C-418A-4C35-873F-9A4857DFD278}" type="presOf" srcId="{585B9DA9-5DD7-4EB7-9FD6-CD2CBE2A0D74}" destId="{31AA255D-8F17-473F-810A-4C17CA9B267B}" srcOrd="0" destOrd="0" presId="urn:microsoft.com/office/officeart/2005/8/layout/vList2"/>
    <dgm:cxn modelId="{696A06A5-8103-44C6-BA9C-46EAE110097F}" type="presOf" srcId="{E7AD10DA-F600-4DA8-BFC1-5A62623663A9}" destId="{09F05376-272C-49EC-AC32-853666708086}" srcOrd="0" destOrd="0" presId="urn:microsoft.com/office/officeart/2005/8/layout/vList2"/>
    <dgm:cxn modelId="{1A3A1EB8-7042-4BDF-AE17-1BA817B4B99E}" srcId="{585B9DA9-5DD7-4EB7-9FD6-CD2CBE2A0D74}" destId="{E7AD10DA-F600-4DA8-BFC1-5A62623663A9}" srcOrd="0" destOrd="0" parTransId="{39720238-8EA9-4DCA-9F26-F473CEE180C8}" sibTransId="{38E28B8F-87BC-47E9-BEE8-A4AAFFE8BA88}"/>
    <dgm:cxn modelId="{8B330083-3AD8-4215-A060-D892BCA0C31F}" type="presParOf" srcId="{31AA255D-8F17-473F-810A-4C17CA9B267B}" destId="{09F05376-272C-49EC-AC32-8536667080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05376-272C-49EC-AC32-853666708086}">
      <dsp:nvSpPr>
        <dsp:cNvPr id="0" name=""/>
        <dsp:cNvSpPr/>
      </dsp:nvSpPr>
      <dsp:spPr>
        <a:xfrm>
          <a:off x="0" y="945708"/>
          <a:ext cx="9153437" cy="733189"/>
        </a:xfrm>
        <a:prstGeom prst="roundRect">
          <a:avLst/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The LEO realizes the network of covering the EM, AM and PM satellite observation, and the time limit of global data updating has been raised from 6 hours to 3 hours. Fine detection of elements such as precipitation and greenhouse gas. </a:t>
          </a:r>
          <a:endParaRPr lang="zh-CN" sz="1800" b="1" kern="1200" dirty="0"/>
        </a:p>
      </dsp:txBody>
      <dsp:txXfrm>
        <a:off x="35791" y="981499"/>
        <a:ext cx="9081855" cy="661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602B3-4DFD-4E33-AED4-2BC274B8C228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B627E-0644-4FCC-8AE7-34B7168A514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435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B627E-0644-4FCC-8AE7-34B7168A514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202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pPr marL="368550" indent="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DE3073-4A82-4702-8057-E3CBB67E8905}" type="slidenum">
              <a:rPr lang="zh-CN" altLang="en-US" smtClean="0"/>
              <a:pPr>
                <a:defRPr/>
              </a:pPr>
              <a:t>25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29748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B627E-0644-4FCC-8AE7-34B7168A514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890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6525BE-56A6-49C6-A6E8-EE779801B98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410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Bef>
                <a:spcPts val="600"/>
              </a:spcBef>
            </a:pPr>
            <a:endParaRPr lang="zh-CN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B666-8583-C54D-8459-FB0D74A345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718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New feature:</a:t>
            </a:r>
            <a:r>
              <a:rPr lang="zh-CN" altLang="en-US" dirty="0" smtClean="0"/>
              <a:t>提供测试数据，提供多线程处理，等等新特性</a:t>
            </a: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B627E-0644-4FCC-8AE7-34B7168A514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26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B627E-0644-4FCC-8AE7-34B7168A514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4987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EARS</a:t>
            </a:r>
            <a:r>
              <a:rPr lang="zh-CN" altLang="en-US" dirty="0" smtClean="0"/>
              <a:t>的用户分布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B627E-0644-4FCC-8AE7-34B7168A514D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709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EARS</a:t>
            </a:r>
            <a:r>
              <a:rPr lang="zh-CN" altLang="en-US" dirty="0" smtClean="0"/>
              <a:t>的用户分布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B627E-0644-4FCC-8AE7-34B7168A514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709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1B627E-0644-4FCC-8AE7-34B7168A514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63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201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66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399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300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54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884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1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84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32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6847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774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38083-D4C8-4B9A-90C0-538DC5217E5F}" type="datetimeFigureOut">
              <a:rPr lang="zh-CN" altLang="en-US" smtClean="0"/>
              <a:pPr/>
              <a:t>2019/6/25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ABB576-090E-4ED9-9849-B699EA6B00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6305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mailto:yangl@cma.gov.cn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atellite.nsmc.org.cn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2.wmf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0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8.png"/><Relationship Id="rId4" Type="http://schemas.openxmlformats.org/officeDocument/2006/relationships/diagramData" Target="../diagrams/data1.xml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0" y="3733800"/>
            <a:ext cx="9144000" cy="3124200"/>
          </a:xfrm>
          <a:prstGeom prst="rect">
            <a:avLst/>
          </a:prstGeom>
          <a:solidFill>
            <a:srgbClr val="0000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15494" y="3573016"/>
            <a:ext cx="8066705" cy="261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r>
              <a:rPr lang="en-US" altLang="zh-CN" sz="2400" kern="0" dirty="0">
                <a:solidFill>
                  <a:srgbClr val="FFFFFF"/>
                </a:solidFill>
                <a:latin typeface="Arial"/>
                <a:ea typeface="宋体"/>
              </a:rPr>
              <a:t>Lei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Yang</a:t>
            </a:r>
            <a:r>
              <a:rPr lang="en-US" altLang="zh-CN" sz="2400" kern="0" baseline="30000" dirty="0" smtClean="0">
                <a:solidFill>
                  <a:srgbClr val="FFFFFF"/>
                </a:solidFill>
                <a:latin typeface="Arial"/>
                <a:ea typeface="宋体"/>
              </a:rPr>
              <a:t>1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>
                <a:solidFill>
                  <a:srgbClr val="FFFFFF"/>
                </a:solidFill>
                <a:latin typeface="Arial"/>
                <a:ea typeface="宋体"/>
              </a:rPr>
              <a:t>Peng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Zhang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1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 err="1">
                <a:solidFill>
                  <a:srgbClr val="FFFFFF"/>
                </a:solidFill>
                <a:latin typeface="Arial"/>
                <a:ea typeface="宋体"/>
              </a:rPr>
              <a:t>Zhongdong</a:t>
            </a:r>
            <a:r>
              <a:rPr lang="en-US" altLang="zh-CN" sz="2400" kern="0" dirty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Yang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1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 err="1">
                <a:solidFill>
                  <a:srgbClr val="FFFFFF"/>
                </a:solidFill>
                <a:latin typeface="Arial"/>
                <a:ea typeface="宋体"/>
              </a:rPr>
              <a:t>Songyan</a:t>
            </a:r>
            <a:r>
              <a:rPr lang="en-US" altLang="zh-CN" sz="2400" kern="0" dirty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Gu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1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 err="1">
                <a:solidFill>
                  <a:srgbClr val="FFFFFF"/>
                </a:solidFill>
                <a:latin typeface="Arial"/>
                <a:ea typeface="宋体"/>
              </a:rPr>
              <a:t>Aijun</a:t>
            </a:r>
            <a:r>
              <a:rPr lang="en-US" altLang="zh-CN" sz="2400" kern="0" dirty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Zhu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1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 err="1">
                <a:solidFill>
                  <a:srgbClr val="FFFFFF"/>
                </a:solidFill>
                <a:latin typeface="Arial"/>
                <a:ea typeface="宋体"/>
              </a:rPr>
              <a:t>Xiuqing</a:t>
            </a:r>
            <a:r>
              <a:rPr lang="en-US" altLang="zh-CN" sz="2400" kern="0" dirty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Hu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1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>
                <a:solidFill>
                  <a:srgbClr val="FFFFFF"/>
                </a:solidFill>
                <a:latin typeface="Arial"/>
                <a:ea typeface="宋体"/>
              </a:rPr>
              <a:t>Di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Xian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1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 err="1" smtClean="0">
                <a:solidFill>
                  <a:srgbClr val="FFFFFF"/>
                </a:solidFill>
                <a:latin typeface="Arial"/>
                <a:ea typeface="宋体"/>
              </a:rPr>
              <a:t>Xiuzhen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han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1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 err="1" smtClean="0">
                <a:solidFill>
                  <a:srgbClr val="FFFFFF"/>
                </a:solidFill>
                <a:latin typeface="Arial"/>
                <a:ea typeface="宋体"/>
              </a:rPr>
              <a:t>Maonong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Ran</a:t>
            </a:r>
            <a:r>
              <a:rPr lang="en-US" altLang="zh-CN" sz="2400" kern="0" baseline="30000" dirty="0" smtClean="0">
                <a:solidFill>
                  <a:srgbClr val="FFFFFF"/>
                </a:solidFill>
                <a:latin typeface="Arial"/>
                <a:ea typeface="宋体"/>
              </a:rPr>
              <a:t>2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,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Ping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Qin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2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and </a:t>
            </a:r>
            <a:r>
              <a:rPr lang="en-US" altLang="zh-CN" sz="2400" kern="0" dirty="0" err="1" smtClean="0">
                <a:solidFill>
                  <a:srgbClr val="FFFFFF"/>
                </a:solidFill>
                <a:latin typeface="Arial"/>
                <a:ea typeface="宋体"/>
              </a:rPr>
              <a:t>Xuexing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kern="0" dirty="0" smtClean="0">
                <a:solidFill>
                  <a:srgbClr val="FFFFFF"/>
                </a:solidFill>
                <a:latin typeface="Arial"/>
                <a:ea typeface="宋体"/>
              </a:rPr>
              <a:t>Guo</a:t>
            </a:r>
            <a:r>
              <a:rPr lang="en-US" altLang="zh-CN" sz="2400" kern="0" baseline="30000" dirty="0">
                <a:solidFill>
                  <a:srgbClr val="FFFFFF"/>
                </a:solidFill>
                <a:latin typeface="Arial"/>
                <a:ea typeface="宋体"/>
              </a:rPr>
              <a:t>2</a:t>
            </a:r>
            <a:endParaRPr lang="en-US" altLang="zh-CN" sz="2400" kern="0" dirty="0">
              <a:solidFill>
                <a:srgbClr val="FFFFFF"/>
              </a:solidFill>
              <a:latin typeface="Arial"/>
              <a:ea typeface="宋体"/>
            </a:endParaRPr>
          </a:p>
          <a:p>
            <a:pPr marL="0" marR="0" lvl="0" indent="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</a:rPr>
              <a:t>1: National </a:t>
            </a:r>
            <a:r>
              <a:rPr kumimoji="0" lang="en-US" altLang="zh-CN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</a:rPr>
              <a:t>Satellite Meteorological </a:t>
            </a:r>
            <a:r>
              <a:rPr lang="en-US" altLang="zh-CN" sz="2400" i="1" kern="0" dirty="0">
                <a:solidFill>
                  <a:srgbClr val="FFFFFF"/>
                </a:solidFill>
                <a:latin typeface="Arial"/>
                <a:ea typeface="宋体"/>
              </a:rPr>
              <a:t>Center</a:t>
            </a:r>
            <a:r>
              <a:rPr kumimoji="0" lang="en-US" altLang="zh-CN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</a:rPr>
              <a:t> ,</a:t>
            </a:r>
            <a:r>
              <a:rPr kumimoji="0" lang="en-US" altLang="zh-CN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</a:rPr>
              <a:t>CMA</a:t>
            </a:r>
          </a:p>
          <a:p>
            <a:pPr marL="0" marR="0" lvl="0" indent="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i="1" kern="0" noProof="0" dirty="0" smtClean="0">
                <a:solidFill>
                  <a:srgbClr val="FFFFFF"/>
                </a:solidFill>
                <a:latin typeface="Arial"/>
                <a:ea typeface="宋体"/>
              </a:rPr>
              <a:t>   2: </a:t>
            </a:r>
            <a:r>
              <a:rPr lang="en-US" altLang="zh-CN" sz="2400" i="1" kern="0" noProof="0" dirty="0" err="1" smtClean="0">
                <a:solidFill>
                  <a:srgbClr val="FFFFFF"/>
                </a:solidFill>
                <a:latin typeface="Arial"/>
                <a:ea typeface="宋体"/>
              </a:rPr>
              <a:t>HuaYun</a:t>
            </a:r>
            <a:r>
              <a:rPr lang="en-US" altLang="zh-CN" sz="2400" i="1" kern="0" noProof="0" dirty="0" smtClean="0">
                <a:solidFill>
                  <a:srgbClr val="FFFFFF"/>
                </a:solidFill>
                <a:latin typeface="Arial"/>
                <a:ea typeface="宋体"/>
              </a:rPr>
              <a:t> </a:t>
            </a:r>
            <a:r>
              <a:rPr lang="en-US" altLang="zh-CN" sz="2400" i="1" kern="0" noProof="0" dirty="0" err="1" smtClean="0">
                <a:solidFill>
                  <a:srgbClr val="FFFFFF"/>
                </a:solidFill>
                <a:latin typeface="Arial"/>
                <a:ea typeface="宋体"/>
              </a:rPr>
              <a:t>ShineTek</a:t>
            </a:r>
            <a:r>
              <a:rPr lang="en-US" altLang="zh-CN" sz="2400" i="1" kern="0" noProof="0" dirty="0" smtClean="0">
                <a:solidFill>
                  <a:srgbClr val="FFFFFF"/>
                </a:solidFill>
                <a:latin typeface="Arial"/>
                <a:ea typeface="宋体"/>
              </a:rPr>
              <a:t>. </a:t>
            </a:r>
            <a:endParaRPr kumimoji="0" lang="en-US" altLang="zh-CN" sz="2400" b="0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</a:endParaRPr>
          </a:p>
          <a:p>
            <a:pPr marL="0" marR="0" lvl="0" indent="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i="1" kern="0" noProof="0" dirty="0" smtClean="0">
                <a:solidFill>
                  <a:srgbClr val="FFFFFF"/>
                </a:solidFill>
                <a:latin typeface="Arial"/>
                <a:ea typeface="宋体"/>
                <a:hlinkClick r:id="rId3"/>
              </a:rPr>
              <a:t>yangl@cma.gov.cn</a:t>
            </a:r>
            <a:endParaRPr lang="en-US" altLang="zh-CN" sz="2400" i="1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lvl="0" eaLnBrk="1" hangingPunct="1">
              <a:defRPr/>
            </a:pPr>
            <a:r>
              <a:rPr lang="en-US" altLang="zh-CN" sz="2000" dirty="0" smtClean="0"/>
              <a:t> </a:t>
            </a:r>
            <a:r>
              <a:rPr lang="en-US" altLang="zh-CN" sz="2000" kern="0" dirty="0" smtClean="0">
                <a:solidFill>
                  <a:srgbClr val="FFFFFF"/>
                </a:solidFill>
                <a:latin typeface="Arial"/>
                <a:ea typeface="宋体"/>
              </a:rPr>
              <a:t>June 2019, IMAPP/CSPP 2019 , Chengdu, China</a:t>
            </a:r>
          </a:p>
          <a:p>
            <a:pPr marL="0" marR="0" lvl="0" indent="0" algn="ctr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2400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marL="0" marR="0" lvl="0" indent="0" algn="ctr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</a:t>
            </a: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zh-CN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ts val="19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1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6" name="Picture 5" descr="E:\文档\局徽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87" y="5943600"/>
            <a:ext cx="7953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 descr="11111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1136650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F:\logo\国家卫星气象中心标-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95" y="5943600"/>
            <a:ext cx="571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0" y="1752600"/>
            <a:ext cx="9144000" cy="182880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0"/>
          </a:gradFill>
          <a:ln w="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11" name="图片 14" descr="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15"/>
          <p:cNvSpPr txBox="1">
            <a:spLocks/>
          </p:cNvSpPr>
          <p:nvPr/>
        </p:nvSpPr>
        <p:spPr bwMode="auto">
          <a:xfrm>
            <a:off x="451756" y="2096527"/>
            <a:ext cx="8278688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algn="ctr"/>
            <a:r>
              <a:rPr lang="en-US" altLang="zh-CN" dirty="0"/>
              <a:t>Evolution of Fengyun-3 </a:t>
            </a:r>
            <a:endParaRPr lang="en-US" altLang="zh-CN" dirty="0" smtClean="0"/>
          </a:p>
          <a:p>
            <a:pPr algn="ctr"/>
            <a:r>
              <a:rPr lang="en-US" altLang="zh-CN" dirty="0" smtClean="0"/>
              <a:t>Direct </a:t>
            </a:r>
            <a:r>
              <a:rPr lang="en-US" altLang="zh-CN" dirty="0"/>
              <a:t>Broadcasting Software Package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63298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Typical Receiving Equipment</a:t>
            </a:r>
            <a:endParaRPr lang="zh-CN" altLang="en-US" dirty="0"/>
          </a:p>
        </p:txBody>
      </p:sp>
      <p:pic>
        <p:nvPicPr>
          <p:cNvPr id="4098" name="Picture 2" descr="C:\Users\LENOVOE\Desktop\微信图片_20190617160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8"/>
            <a:ext cx="3456384" cy="2644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330052"/>
              </p:ext>
            </p:extLst>
          </p:nvPr>
        </p:nvGraphicFramePr>
        <p:xfrm>
          <a:off x="179512" y="4293096"/>
          <a:ext cx="7344816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9542"/>
                <a:gridCol w="465527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Antenna key</a:t>
                      </a:r>
                      <a:r>
                        <a:rPr lang="en-US" altLang="zh-CN" baseline="0" dirty="0" smtClean="0"/>
                        <a:t> </a:t>
                      </a:r>
                      <a:r>
                        <a:rPr lang="en-US" altLang="zh-CN" dirty="0" smtClean="0"/>
                        <a:t>parameters:</a:t>
                      </a:r>
                      <a:endParaRPr lang="zh-CN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Diameter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4.2m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Frequency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L band 1698 ~1710 MHz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 X band7750 ~ 7850 MHz  8025~8400MHz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Gain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L band- GLR33.3</a:t>
                      </a:r>
                      <a:r>
                        <a:rPr lang="zh-CN" altLang="en-US" dirty="0" smtClean="0"/>
                        <a:t>＋</a:t>
                      </a:r>
                      <a:r>
                        <a:rPr lang="en-US" altLang="zh-CN" dirty="0" smtClean="0"/>
                        <a:t>20log(f/1.698)</a:t>
                      </a:r>
                      <a:r>
                        <a:rPr lang="en-US" altLang="zh-CN" dirty="0" err="1" smtClean="0"/>
                        <a:t>dBi</a:t>
                      </a:r>
                      <a:endParaRPr lang="en-US" altLang="zh-CN" dirty="0" smtClean="0"/>
                    </a:p>
                    <a:p>
                      <a:r>
                        <a:rPr lang="en-US" altLang="zh-CN" dirty="0" smtClean="0"/>
                        <a:t>X band-  GXR46.9</a:t>
                      </a:r>
                      <a:r>
                        <a:rPr lang="zh-CN" altLang="en-US" dirty="0" smtClean="0"/>
                        <a:t>＋</a:t>
                      </a:r>
                      <a:r>
                        <a:rPr lang="en-US" altLang="zh-CN" dirty="0" smtClean="0"/>
                        <a:t>20log(f/7.75)</a:t>
                      </a:r>
                      <a:r>
                        <a:rPr lang="en-US" altLang="zh-CN" dirty="0" err="1" smtClean="0"/>
                        <a:t>dBi</a:t>
                      </a:r>
                      <a:r>
                        <a:rPr lang="en-US" altLang="zh-CN" dirty="0" smtClean="0"/>
                        <a:t> </a:t>
                      </a:r>
                      <a:endParaRPr lang="zh-CN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Modulation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 smtClean="0"/>
                        <a:t>BPSK/QPSK</a:t>
                      </a:r>
                      <a:endParaRPr lang="zh-CN" altLang="en-US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6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0801" y="-243408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DB Software Features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08586" y="332656"/>
            <a:ext cx="8851761" cy="696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spcBef>
                <a:spcPts val="600"/>
              </a:spcBef>
            </a:pPr>
            <a:r>
              <a:rPr lang="en-US" altLang="zh-CN" b="1" dirty="0" smtClean="0"/>
              <a:t>For DB data preprocessing </a:t>
            </a:r>
          </a:p>
          <a:p>
            <a:pPr marL="285750" indent="-285750" fontAlgn="auto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dirty="0" smtClean="0"/>
              <a:t>FY-3 </a:t>
            </a:r>
            <a:r>
              <a:rPr lang="en-US" altLang="zh-CN" dirty="0"/>
              <a:t>preprocessing software package is a software system for preprocessing direct broadcast (DB) data from FY-3 series satellites. </a:t>
            </a:r>
            <a:endParaRPr lang="en-US" altLang="zh-CN" dirty="0" smtClean="0"/>
          </a:p>
          <a:p>
            <a:pPr marL="285750" indent="-285750" fontAlgn="auto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dirty="0" smtClean="0"/>
              <a:t>It supports processing DB data </a:t>
            </a:r>
            <a:r>
              <a:rPr lang="en-US" altLang="zh-CN" dirty="0"/>
              <a:t>of VIRR, MERSI, MWHS, MWTS, </a:t>
            </a:r>
            <a:r>
              <a:rPr lang="en-US" altLang="zh-CN" dirty="0" smtClean="0"/>
              <a:t>IRAS/HIRAS </a:t>
            </a:r>
            <a:r>
              <a:rPr lang="en-US" altLang="zh-CN" dirty="0"/>
              <a:t>and MWRI from FY-3A, FY-3B ,</a:t>
            </a:r>
            <a:r>
              <a:rPr lang="en-US" altLang="zh-CN" dirty="0" smtClean="0"/>
              <a:t> FY-3C, FY-3D. </a:t>
            </a:r>
            <a:endParaRPr lang="en-US" altLang="zh-CN" dirty="0"/>
          </a:p>
          <a:p>
            <a:pPr marL="285750" indent="-285750" fontAlgn="auto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dirty="0" smtClean="0"/>
              <a:t>It consists of </a:t>
            </a:r>
            <a:r>
              <a:rPr lang="en-US" altLang="zh-CN" dirty="0"/>
              <a:t>two software packages, FY-3 MPT/HRPT Level-0 data generation software package and FY-3 MPT/HRPT Level-1 data preprocessing software package. </a:t>
            </a:r>
            <a:endParaRPr lang="en-US" altLang="zh-CN" dirty="0" smtClean="0"/>
          </a:p>
          <a:p>
            <a:pPr marL="285750" indent="-285750" fontAlgn="auto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dirty="0" smtClean="0">
                <a:sym typeface="+mn-ea"/>
              </a:rPr>
              <a:t>Testing </a:t>
            </a:r>
            <a:r>
              <a:rPr lang="en-US" altLang="zh-CN" dirty="0">
                <a:sym typeface="+mn-ea"/>
              </a:rPr>
              <a:t>data will provided via the software package in the future</a:t>
            </a:r>
            <a:r>
              <a:rPr lang="en-US" altLang="zh-CN" dirty="0" smtClean="0">
                <a:sym typeface="+mn-ea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dirty="0" smtClean="0">
                <a:sym typeface="+mn-ea"/>
              </a:rPr>
              <a:t>Both the software and satellite to ground interface document can be </a:t>
            </a:r>
            <a:r>
              <a:rPr lang="en-US" altLang="zh-CN" dirty="0" err="1" smtClean="0">
                <a:sym typeface="+mn-ea"/>
              </a:rPr>
              <a:t>abtained</a:t>
            </a:r>
            <a:r>
              <a:rPr lang="en-US" altLang="zh-CN" dirty="0" smtClean="0">
                <a:sym typeface="+mn-ea"/>
              </a:rPr>
              <a:t> via  </a:t>
            </a:r>
            <a:r>
              <a:rPr lang="en-US" altLang="zh-CN" u="sng" dirty="0">
                <a:sym typeface="+mn-ea"/>
                <a:hlinkClick r:id="rId3"/>
              </a:rPr>
              <a:t>http://satellite.nsmc.org.cn</a:t>
            </a:r>
            <a:r>
              <a:rPr lang="en-US" altLang="zh-CN" u="sng" dirty="0" smtClean="0">
                <a:sym typeface="+mn-ea"/>
                <a:hlinkClick r:id="rId3"/>
              </a:rPr>
              <a:t>.</a:t>
            </a:r>
            <a:endParaRPr lang="en-US" altLang="zh-CN" u="sng" dirty="0" smtClean="0">
              <a:sym typeface="+mn-ea"/>
            </a:endParaRPr>
          </a:p>
          <a:p>
            <a:pPr marL="285750" indent="-285750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zh-CN" dirty="0" smtClean="0">
                <a:sym typeface="+mn-ea"/>
              </a:rPr>
              <a:t>For FY-3D,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>
                <a:sym typeface="+mn-ea"/>
              </a:rPr>
              <a:t>Software development group has been set up since May 2017,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>
                <a:sym typeface="+mn-ea"/>
              </a:rPr>
              <a:t>FY-3D launch date, Nov 2017. Operational software allocated in NSMC started to work. The first version for DB software has been set up since then.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>
                <a:sym typeface="+mn-ea"/>
              </a:rPr>
              <a:t>In April 2018, the DB software has been modified and updated according to the on-orbit test results.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>
                <a:sym typeface="+mn-ea"/>
              </a:rPr>
              <a:t> The software has been delivered to inner quality management for software test and the test was finished in July 2018.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>
                <a:sym typeface="+mn-ea"/>
              </a:rPr>
              <a:t>The first version for DB SW has been delivered to the public on 27 Aug. 2018. </a:t>
            </a:r>
          </a:p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dirty="0" smtClean="0">
                <a:sym typeface="+mn-ea"/>
              </a:rPr>
              <a:t>An updated version has been provided according to the users feedbacks in April 2019.</a:t>
            </a:r>
          </a:p>
          <a:p>
            <a:pPr marL="742950" lvl="1" indent="-285750">
              <a:lnSpc>
                <a:spcPct val="120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en-US" altLang="zh-CN" dirty="0" smtClean="0"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0410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User Guide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388424" cy="538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77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Environment for operating </a:t>
            </a:r>
            <a:r>
              <a:rPr lang="en-US" altLang="zh-CN" dirty="0" smtClean="0"/>
              <a:t>DB </a:t>
            </a:r>
            <a:r>
              <a:rPr lang="en-US" altLang="zh-CN" dirty="0" err="1" smtClean="0"/>
              <a:t>oftware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800" dirty="0" smtClean="0"/>
              <a:t>Operating </a:t>
            </a:r>
            <a:r>
              <a:rPr lang="en-US" altLang="zh-CN" sz="2800" dirty="0"/>
              <a:t>system: CentOS_6.3_x64 Linux</a:t>
            </a:r>
            <a:endParaRPr lang="zh-CN" altLang="zh-CN" sz="2800" dirty="0"/>
          </a:p>
          <a:p>
            <a:pPr lvl="0"/>
            <a:r>
              <a:rPr lang="en-US" altLang="zh-CN" dirty="0" smtClean="0"/>
              <a:t>Recommended </a:t>
            </a:r>
            <a:r>
              <a:rPr lang="en-US" altLang="zh-CN" dirty="0"/>
              <a:t>hardware configurations are as follows:</a:t>
            </a:r>
            <a:endParaRPr lang="zh-CN" altLang="zh-CN" sz="2800" dirty="0"/>
          </a:p>
          <a:p>
            <a:pPr lvl="1"/>
            <a:r>
              <a:rPr lang="en-US" altLang="zh-CN" dirty="0"/>
              <a:t>RAM:  &gt;4.0GB</a:t>
            </a:r>
            <a:endParaRPr lang="zh-CN" altLang="zh-CN" sz="2400" dirty="0"/>
          </a:p>
          <a:p>
            <a:pPr lvl="1"/>
            <a:r>
              <a:rPr lang="it-IT" altLang="zh-CN" dirty="0"/>
              <a:t>CPU:  Intel Pentium multi-core processor (&gt;3.0Ghz)</a:t>
            </a:r>
            <a:endParaRPr lang="zh-CN" altLang="zh-CN" sz="2400" dirty="0"/>
          </a:p>
          <a:p>
            <a:r>
              <a:rPr lang="en-US" altLang="zh-CN" dirty="0"/>
              <a:t>Hard disk: &gt;200GB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14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0" y="241300"/>
            <a:ext cx="8964488" cy="5078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1" lang="en-US" altLang="zh-CN" sz="2700" b="1" dirty="0" smtClean="0">
                <a:solidFill>
                  <a:srgbClr val="0000FF"/>
                </a:solidFill>
                <a:latin typeface="Calibri" panose="020F0502020204030204" pitchFamily="34" charset="0"/>
                <a:ea typeface="隶书" panose="02010509060101010101" pitchFamily="49" charset="-122"/>
                <a:cs typeface="Calibri" panose="020F0502020204030204" pitchFamily="34" charset="0"/>
              </a:rPr>
              <a:t>FY-3 HRPT/MPT Status</a:t>
            </a:r>
            <a:endParaRPr kumimoji="1" lang="en-US" altLang="zh-CN" b="1" dirty="0">
              <a:solidFill>
                <a:srgbClr val="0000FF"/>
              </a:solidFill>
              <a:latin typeface="Calibri" panose="020F0502020204030204" pitchFamily="34" charset="0"/>
              <a:ea typeface="隶书" panose="020105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2" name="图片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7838272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6237312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Extended Spatial Coverage after FY-3C satellite power shortage</a:t>
            </a:r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23528" y="827529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/>
              <a:t>FY-3B: HRPT </a:t>
            </a:r>
            <a:r>
              <a:rPr lang="en-US" altLang="zh-CN" dirty="0"/>
              <a:t>+ MPT</a:t>
            </a:r>
            <a:r>
              <a:rPr lang="en-US" altLang="zh-CN" dirty="0" smtClean="0"/>
              <a:t>,  MPT(MERSI), HRPT(other data except MERSI), suffering from power shortage, FY-3B HRPT/MPT only covers China and Europe.</a:t>
            </a:r>
            <a:endParaRPr lang="en-US" altLang="zh-CN" dirty="0"/>
          </a:p>
          <a:p>
            <a:r>
              <a:rPr lang="en-US" altLang="zh-CN" dirty="0" smtClean="0"/>
              <a:t>FY-3C: Only HRPT can work due to the power problem. It only covers China and Europe.</a:t>
            </a:r>
            <a:endParaRPr lang="en-US" altLang="zh-CN" dirty="0"/>
          </a:p>
          <a:p>
            <a:r>
              <a:rPr lang="en-US" altLang="zh-CN" dirty="0" smtClean="0"/>
              <a:t>FY-3D: FY-3D and follow-ons use X-band MPT channel.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405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User Distribution</a:t>
            </a:r>
            <a:endParaRPr lang="zh-CN" altLang="en-US" dirty="0"/>
          </a:p>
        </p:txBody>
      </p:sp>
      <p:pic>
        <p:nvPicPr>
          <p:cNvPr id="72" name="Picture 2" descr="D:\MyPresentation\教育培训\风云气象卫星\201706_卫星产品应用国际培训班\国际软件包用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964488" cy="352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1"/>
          <p:cNvSpPr txBox="1">
            <a:spLocks noChangeArrowheads="1"/>
          </p:cNvSpPr>
          <p:nvPr/>
        </p:nvSpPr>
        <p:spPr bwMode="auto">
          <a:xfrm>
            <a:off x="24418" y="5003666"/>
            <a:ext cx="8868061" cy="120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68" tIns="47785" rIns="95568" bIns="477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9574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More than </a:t>
            </a:r>
            <a:r>
              <a:rPr lang="en-US" altLang="zh-CN" sz="2400" b="1" kern="0" dirty="0">
                <a:solidFill>
                  <a:srgbClr val="FF0000"/>
                </a:solidFill>
                <a:latin typeface="Arial"/>
                <a:ea typeface="宋体"/>
                <a:cs typeface="Arial" panose="020B0604020202020204" pitchFamily="34" charset="0"/>
              </a:rPr>
              <a:t>45</a:t>
            </a:r>
            <a:r>
              <a:rPr lang="en-US" altLang="zh-CN" sz="2400" b="1" kern="0" dirty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International DB Users across 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Arial"/>
                <a:ea typeface="宋体"/>
                <a:cs typeface="Arial" panose="020B0604020202020204" pitchFamily="34" charset="0"/>
              </a:rPr>
              <a:t>24 countries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. At least </a:t>
            </a:r>
            <a:r>
              <a:rPr lang="en-US" altLang="zh-CN" sz="2400" b="1" kern="0" dirty="0" smtClean="0">
                <a:solidFill>
                  <a:srgbClr val="FF0000"/>
                </a:solidFill>
                <a:latin typeface="Arial"/>
                <a:ea typeface="宋体"/>
                <a:cs typeface="Arial" panose="020B0604020202020204" pitchFamily="34" charset="0"/>
              </a:rPr>
              <a:t>116 users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who get VASS data by the service EARS-VASS(</a:t>
            </a:r>
            <a:r>
              <a:rPr lang="en-US" altLang="zh-CN" sz="2400" b="1" kern="0" dirty="0" err="1" smtClean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Eumetsat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 Advanced Retransmission Service).</a:t>
            </a:r>
            <a:endParaRPr lang="zh-CN" altLang="en-US" sz="2400" b="1" kern="0" dirty="0">
              <a:solidFill>
                <a:srgbClr val="000000"/>
              </a:solidFill>
              <a:latin typeface="Arial"/>
              <a:ea typeface="宋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9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>
            <a:spLocks noGrp="1"/>
          </p:cNvSpPr>
          <p:nvPr>
            <p:ph type="title"/>
          </p:nvPr>
        </p:nvSpPr>
        <p:spPr>
          <a:xfrm>
            <a:off x="499182" y="116632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User Distribution</a:t>
            </a:r>
            <a:endParaRPr lang="zh-CN" altLang="en-US" dirty="0"/>
          </a:p>
        </p:txBody>
      </p:sp>
      <p:sp>
        <p:nvSpPr>
          <p:cNvPr id="73" name="TextBox 1"/>
          <p:cNvSpPr txBox="1">
            <a:spLocks noChangeArrowheads="1"/>
          </p:cNvSpPr>
          <p:nvPr/>
        </p:nvSpPr>
        <p:spPr bwMode="auto">
          <a:xfrm>
            <a:off x="179512" y="5730172"/>
            <a:ext cx="8796053" cy="465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568" tIns="47785" rIns="95568" bIns="4778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9574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kern="0" dirty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More than </a:t>
            </a:r>
            <a:r>
              <a:rPr lang="en-US" altLang="zh-CN" sz="2400" b="1" kern="0" dirty="0" smtClean="0">
                <a:solidFill>
                  <a:srgbClr val="000000"/>
                </a:solidFill>
                <a:latin typeface="Arial"/>
                <a:ea typeface="宋体"/>
                <a:cs typeface="Arial" panose="020B0604020202020204" pitchFamily="34" charset="0"/>
              </a:rPr>
              <a:t>60 DB Users inside China.</a:t>
            </a:r>
            <a:endParaRPr lang="zh-CN" altLang="en-US" sz="2400" b="1" kern="0" dirty="0">
              <a:solidFill>
                <a:srgbClr val="000000"/>
              </a:solidFill>
              <a:latin typeface="Arial"/>
              <a:ea typeface="宋体"/>
              <a:cs typeface="Arial" panose="020B0604020202020204" pitchFamily="34" charset="0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656468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64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552" y="1268760"/>
            <a:ext cx="8507288" cy="1612776"/>
          </a:xfrm>
        </p:spPr>
        <p:txBody>
          <a:bodyPr/>
          <a:lstStyle/>
          <a:p>
            <a:r>
              <a:rPr lang="en-US" altLang="zh-CN" dirty="0"/>
              <a:t>With those efforts, NSMC try to help advancing the NWP, climate and environmental communities</a:t>
            </a:r>
            <a:r>
              <a:rPr lang="en-US" altLang="zh-CN" dirty="0" smtClean="0"/>
              <a:t>. </a:t>
            </a:r>
            <a:endParaRPr lang="zh-CN" altLang="zh-CN" dirty="0"/>
          </a:p>
        </p:txBody>
      </p:sp>
      <p:sp>
        <p:nvSpPr>
          <p:cNvPr id="4" name="文本框 3"/>
          <p:cNvSpPr txBox="1"/>
          <p:nvPr/>
        </p:nvSpPr>
        <p:spPr>
          <a:xfrm>
            <a:off x="926042" y="2668542"/>
            <a:ext cx="5374150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/>
              <a:t> Monitoring of cyanobacteria bloom 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95536" y="3215895"/>
            <a:ext cx="3440626" cy="3139886"/>
            <a:chOff x="55374" y="1671781"/>
            <a:chExt cx="4716892" cy="4681081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55374" y="6075863"/>
              <a:ext cx="471689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2667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宋体" pitchFamily="2" charset="-122"/>
                </a:rPr>
                <a:t>图1  FY-3D气象卫星太湖蓝藻水华监测图 ( 2018年5月8日)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7" name="Picture 3" descr="C:\Users\Administrator\Desktop\无标题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43" y="1671781"/>
              <a:ext cx="4197600" cy="4390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4860032" y="3121036"/>
            <a:ext cx="3436702" cy="3141845"/>
            <a:chOff x="4324421" y="1700808"/>
            <a:chExt cx="4711513" cy="4684001"/>
          </a:xfrm>
        </p:grpSpPr>
        <p:pic>
          <p:nvPicPr>
            <p:cNvPr id="9" name="Picture 3" descr="BAG_0QD3_DXX1_FY3D_MERSI_0250M_201805080520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513" y="1700808"/>
              <a:ext cx="4197884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4324421" y="6107810"/>
              <a:ext cx="47115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2667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宋体" pitchFamily="2" charset="-122"/>
                </a:rPr>
                <a:t>图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宋体" pitchFamily="2" charset="-122"/>
                </a:rPr>
                <a:t>2</a:t>
              </a: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宋体" pitchFamily="2" charset="-122"/>
                </a:rPr>
                <a:t>  FY-3D气象卫星太湖蓝藻水华强度示意图 ( 2018年5月8日)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091922" y="6414736"/>
            <a:ext cx="44279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Figure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1 Cyanobacteria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bloom monitoring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May 8 2018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39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438328" y="2098733"/>
            <a:ext cx="3744415" cy="3931590"/>
            <a:chOff x="4355976" y="1623499"/>
            <a:chExt cx="4607496" cy="4825976"/>
          </a:xfrm>
        </p:grpSpPr>
        <p:pic>
          <p:nvPicPr>
            <p:cNvPr id="5" name="Picture 4" descr="BAG_ESDI_海藻1_FY3D_MERSI_0250M_2018060104250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588" y="1623499"/>
              <a:ext cx="4102891" cy="45489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355976" y="6172476"/>
              <a:ext cx="460749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303213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图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2 FY-3D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气象卫星黄海海域浒苔监测示意图 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( 2018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年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6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日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)</a:t>
              </a:r>
              <a:endPara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27237" y="2098733"/>
            <a:ext cx="3528392" cy="4267896"/>
            <a:chOff x="0" y="1349133"/>
            <a:chExt cx="4572000" cy="5104203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0" y="6176337"/>
              <a:ext cx="4427984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26670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宋体" pitchFamily="2" charset="-122"/>
                </a:rPr>
                <a:t>图1  FY-3D气象卫星黄海海域浒苔</a:t>
              </a:r>
              <a:r>
                <a:rPr lang="zh-CN" altLang="en-US" sz="1200" dirty="0">
                  <a:latin typeface="楷体" pitchFamily="49" charset="-122"/>
                  <a:ea typeface="楷体" pitchFamily="49" charset="-122"/>
                  <a:cs typeface="宋体" pitchFamily="2" charset="-122"/>
                </a:rPr>
                <a:t>专题</a:t>
              </a: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宋体" pitchFamily="2" charset="-122"/>
                </a:rPr>
                <a:t>图 ( 2018年6月1日)</a:t>
              </a:r>
              <a:endParaRPr kumimoji="0" lang="zh-CN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9" name="Picture 2" descr="无标题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279" y="1349133"/>
              <a:ext cx="4354721" cy="455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文本框 3"/>
          <p:cNvSpPr txBox="1"/>
          <p:nvPr/>
        </p:nvSpPr>
        <p:spPr>
          <a:xfrm>
            <a:off x="716436" y="1506941"/>
            <a:ext cx="3096344" cy="53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/>
              <a:t>Algae monitoring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 txBox="1">
            <a:spLocks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088172" y="6366629"/>
            <a:ext cx="44279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Figure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1 Algae 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monitoring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lang="en-US" altLang="zh-CN" sz="1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June 1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2018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C:\Users\Administrator\Desktop\北京市热岛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00200"/>
            <a:ext cx="504056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3"/>
          <p:cNvSpPr txBox="1"/>
          <p:nvPr/>
        </p:nvSpPr>
        <p:spPr>
          <a:xfrm>
            <a:off x="539552" y="1051200"/>
            <a:ext cx="4464496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/>
              <a:t>urban heat </a:t>
            </a:r>
            <a:r>
              <a:rPr lang="en-US" altLang="zh-CN" sz="2400" dirty="0" smtClean="0"/>
              <a:t>island </a:t>
            </a:r>
            <a:r>
              <a:rPr lang="en-US" altLang="zh-CN" sz="2400" dirty="0"/>
              <a:t>Monitoring 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标题 1"/>
          <p:cNvSpPr txBox="1">
            <a:spLocks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76006" y="6395486"/>
            <a:ext cx="44279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Figure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1 Urban heat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island monitoring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June 20 2018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75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CC"/>
                </a:solidFill>
                <a:latin typeface="Arial" charset="0"/>
                <a:ea typeface="华文细黑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kern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隶书" pitchFamily="49" charset="-122"/>
              </a:rPr>
              <a:t>Outline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华文细黑"/>
              <a:cs typeface="+mj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154" y="1179860"/>
            <a:ext cx="5761038" cy="8890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844824"/>
            <a:ext cx="7200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3200" dirty="0" smtClean="0"/>
              <a:t>Brief history and future for Fengyun-3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3200" dirty="0" smtClean="0"/>
              <a:t>Typical Receive equipment and software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3200" dirty="0" smtClean="0"/>
              <a:t>FY-3 HRPT/MPT status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3200" dirty="0" smtClean="0"/>
              <a:t>DB User distribution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altLang="zh-CN" sz="3200" dirty="0" smtClean="0"/>
              <a:t>Typical Applications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08862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0000" y="1052736"/>
            <a:ext cx="3096344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Fire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60040" y="1577184"/>
            <a:ext cx="4139952" cy="4891255"/>
            <a:chOff x="360040" y="1577184"/>
            <a:chExt cx="4139952" cy="4891255"/>
          </a:xfrm>
        </p:grpSpPr>
        <p:pic>
          <p:nvPicPr>
            <p:cNvPr id="6" name="Picture 7" descr="FIR_MCSI_0FEF_FY3D_MERSI_1000M_20180602041500呼伦贝尔市-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461" y="1577184"/>
              <a:ext cx="3731109" cy="44162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360040" y="6006774"/>
              <a:ext cx="4139952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图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2  FY-3D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气象卫星内蒙古自治区呼伦贝尔市火情监测图</a:t>
              </a:r>
              <a:endParaRPr kumimoji="0" lang="zh-CN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2018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年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6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2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日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12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时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15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分）</a:t>
              </a:r>
              <a:endPara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sp>
        <p:nvSpPr>
          <p:cNvPr id="11" name="文本框 3"/>
          <p:cNvSpPr txBox="1"/>
          <p:nvPr/>
        </p:nvSpPr>
        <p:spPr>
          <a:xfrm>
            <a:off x="4981703" y="1052736"/>
            <a:ext cx="3096344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Snow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477199" y="1700808"/>
            <a:ext cx="4644008" cy="4467977"/>
            <a:chOff x="35496" y="1700808"/>
            <a:chExt cx="4644008" cy="4467977"/>
          </a:xfrm>
        </p:grpSpPr>
        <p:pic>
          <p:nvPicPr>
            <p:cNvPr id="13" name="Picture 1" descr="SNW_0SDI_DXX_FY3A_VIRR_1000M_20130322020000--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700808"/>
              <a:ext cx="4479107" cy="417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179512" y="5891786"/>
              <a:ext cx="449999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图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 FY-3D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气象卫星东北区域积雪专题图（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2018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年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3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15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日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12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时）</a:t>
              </a:r>
              <a:endPara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sp>
        <p:nvSpPr>
          <p:cNvPr id="15" name="标题 1"/>
          <p:cNvSpPr txBox="1">
            <a:spLocks/>
          </p:cNvSpPr>
          <p:nvPr/>
        </p:nvSpPr>
        <p:spPr>
          <a:xfrm>
            <a:off x="323528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2088172" y="6524513"/>
            <a:ext cx="44279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Figure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1 Fire 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monitoring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June 2 2018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830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0000" y="1051200"/>
            <a:ext cx="3096344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Sea-ice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2008" y="1577184"/>
            <a:ext cx="4427984" cy="4876152"/>
            <a:chOff x="72008" y="1577184"/>
            <a:chExt cx="4427984" cy="4876152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72008" y="5996136"/>
              <a:ext cx="4427984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图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 FY-3D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气象卫星渤海湾海冰监测专题图</a:t>
              </a:r>
              <a:endParaRPr kumimoji="0" lang="zh-CN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2018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年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31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日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13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时）</a:t>
              </a:r>
              <a:endPara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7" name="Picture 1" descr="ICE_0SDI_DXX1_FY3D_MERSI_0250M_201801310555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435" y="1577184"/>
              <a:ext cx="4395557" cy="441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4716016" y="1566260"/>
            <a:ext cx="4398069" cy="4879610"/>
            <a:chOff x="4716016" y="1566260"/>
            <a:chExt cx="4398069" cy="4879610"/>
          </a:xfrm>
        </p:grpSpPr>
        <p:sp>
          <p:nvSpPr>
            <p:cNvPr id="9" name="Rectangle 6"/>
            <p:cNvSpPr>
              <a:spLocks noChangeArrowheads="1"/>
            </p:cNvSpPr>
            <p:nvPr/>
          </p:nvSpPr>
          <p:spPr bwMode="auto">
            <a:xfrm>
              <a:off x="4830117" y="5988670"/>
              <a:ext cx="4283968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图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2 FY-3D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气象卫星渤海湾海冰监测图</a:t>
              </a:r>
              <a:endParaRPr kumimoji="0" lang="zh-CN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2018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年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31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日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13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时）</a:t>
              </a:r>
              <a:endPara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  <p:pic>
          <p:nvPicPr>
            <p:cNvPr id="10" name="Picture 2" descr="C:\Users\Administrator\Desktop\无标题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1566260"/>
              <a:ext cx="4190204" cy="4411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标题 1"/>
          <p:cNvSpPr txBox="1">
            <a:spLocks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088172" y="6445870"/>
            <a:ext cx="44279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Figure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1 Sea ice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monitoring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31 Jan 2018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265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0000" y="1052736"/>
            <a:ext cx="3096344" cy="53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/>
              <a:t>volcanic ash cloud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88032" y="1844824"/>
            <a:ext cx="7588176" cy="4954064"/>
            <a:chOff x="288032" y="1577185"/>
            <a:chExt cx="7588176" cy="4954064"/>
          </a:xfrm>
        </p:grpSpPr>
        <p:pic>
          <p:nvPicPr>
            <p:cNvPr id="6" name="Picture 1" descr="火山灰区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32" y="1577185"/>
              <a:ext cx="4139952" cy="45092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540000" y="6069584"/>
              <a:ext cx="733620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indent="2667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Fig.1 </a:t>
              </a:r>
              <a:r>
                <a:rPr lang="en-US" altLang="zh-CN" sz="1200" dirty="0" smtClean="0"/>
                <a:t>Guatemala</a:t>
              </a:r>
              <a:r>
                <a:rPr lang="en-US" altLang="zh-CN" sz="1200" dirty="0"/>
                <a:t> </a:t>
              </a:r>
              <a:r>
                <a:rPr lang="en-US" altLang="zh-CN" sz="1200" dirty="0" smtClean="0"/>
                <a:t>volcanic ash cloud</a:t>
              </a:r>
            </a:p>
            <a:p>
              <a:pPr indent="26670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（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4 June 2018 </a:t>
              </a:r>
              <a:r>
                <a:rPr kumimoji="0" lang="en-US" altLang="zh-CN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02:55 Beijing</a:t>
              </a:r>
              <a:r>
                <a:rPr kumimoji="0" lang="en-US" altLang="zh-CN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 Time</a:t>
              </a: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）</a:t>
              </a:r>
              <a:r>
                <a:rPr kumimoji="0" lang="zh-CN" altLang="en-US" sz="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宋体" pitchFamily="2" charset="-122"/>
                  <a:cs typeface="宋体" pitchFamily="2" charset="-122"/>
                </a:rPr>
                <a:t> </a:t>
              </a:r>
              <a:endPara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pic>
        <p:nvPicPr>
          <p:cNvPr id="9" name="Picture 4" descr="火山灰区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4000500" cy="449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9295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40000" y="1052736"/>
            <a:ext cx="3096344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Sand storm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64387" y="1700808"/>
            <a:ext cx="4544117" cy="4407002"/>
            <a:chOff x="4564387" y="1700808"/>
            <a:chExt cx="4544117" cy="4407002"/>
          </a:xfrm>
        </p:grpSpPr>
        <p:pic>
          <p:nvPicPr>
            <p:cNvPr id="6" name="Picture 4" descr="DST_0MSI_DXX_FY3D_MERSI_0250M_2018050807050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4387" y="1700808"/>
              <a:ext cx="4544117" cy="4103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644008" y="5830811"/>
              <a:ext cx="44196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zh-CN" altLang="en-US" sz="12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楷体" pitchFamily="49" charset="-122"/>
                  <a:ea typeface="楷体" pitchFamily="49" charset="-122"/>
                  <a:cs typeface="Times New Roman" pitchFamily="18" charset="0"/>
                </a:rPr>
                <a:t>）</a:t>
              </a:r>
              <a:endParaRPr kumimoji="0" lang="zh-CN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  <a:cs typeface="宋体" pitchFamily="2" charset="-122"/>
              </a:endParaRPr>
            </a:p>
          </p:txBody>
        </p:sp>
      </p:grpSp>
      <p:pic>
        <p:nvPicPr>
          <p:cNvPr id="10" name="Picture 2" descr="C:\Users\Administrator\Desktop\无标题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6" y="1700808"/>
            <a:ext cx="4345309" cy="410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/>
          <p:cNvSpPr txBox="1">
            <a:spLocks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088172" y="6256704"/>
            <a:ext cx="44279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Figure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1 Sand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storm monitoring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May 8 2018 UTC1500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00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39552" y="1051200"/>
            <a:ext cx="3096344" cy="520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Fog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4" descr="C:\Users\Administrator\Desktop\无标题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60" y="1538467"/>
            <a:ext cx="4482554" cy="53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323528" y="3326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30530" y="6395203"/>
            <a:ext cx="442798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200" dirty="0" smtClean="0">
                <a:solidFill>
                  <a:srgbClr val="0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Figure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1 Fog 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monitoring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（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26 March</a:t>
            </a:r>
            <a:r>
              <a:rPr kumimoji="0" lang="en-US" altLang="zh-CN" sz="1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 </a:t>
            </a: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2018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楷体" pitchFamily="49" charset="-122"/>
                <a:ea typeface="楷体" pitchFamily="49" charset="-122"/>
                <a:cs typeface="Times New Roman" pitchFamily="18" charset="0"/>
              </a:rPr>
              <a:t>）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013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 descr="E:\项目\韩博士\FY3D在轨测试报告\真彩图\FY3D_MERSI_AOI_GLL_L1_20180613_2310_1000M_45.5e 27.5n中东夜间油井气田中文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3438"/>
            <a:ext cx="4835277" cy="467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387" name="Picture 3" descr="E:\项目\韩博士\FY3D在轨测试报告\真彩图\FY3D_MERSI_321_20171228_044445286_-43.6_-67.1_-56.2_-50.1_250M_马尔维纳斯群岛_海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64713" y="-12977812"/>
            <a:ext cx="18000000" cy="1092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项目\韩博士\FY3D在轨测试报告\真彩图\FY3D_MERSI_321_20171228_044445286_-43.6_-67.1_-56.2_-50.1_250M_马尔维纳斯群岛_海藻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98" y="1654984"/>
            <a:ext cx="7873350" cy="477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E:\项目\韩博士\FY3D在轨测试报告\真彩图\FY3D_MERSI_321_20180228_120129273_63.8_-157_55.6_-141.8_250M阿拉斯加中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590206" cy="463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E:\项目\韩博士\FY3D在轨测试报告\真彩图\FY3D_MERSI_321_20180214_090518186_250M_古巴中文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4" y="1628800"/>
            <a:ext cx="8614684" cy="480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logo图\FY-3D_India_Dustv-印度沙尘监测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38091"/>
            <a:ext cx="8809454" cy="479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项目\韩博士\FY3D在轨测试报告\真彩图\FY3D_MERSI_321_20180424_075637015_65.9_135.1_45.6_168.9_1000M_860——鄂霍次克海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4" y="1619882"/>
            <a:ext cx="8287609" cy="481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3"/>
          <p:cNvSpPr txBox="1"/>
          <p:nvPr/>
        </p:nvSpPr>
        <p:spPr>
          <a:xfrm>
            <a:off x="178150" y="1052736"/>
            <a:ext cx="4609873" cy="52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600" indent="-514350">
              <a:lnSpc>
                <a:spcPct val="130000"/>
              </a:lnSpc>
              <a:buClr>
                <a:srgbClr val="C00000"/>
              </a:buClr>
              <a:buFont typeface="Wingdings" panose="05000000000000000000" pitchFamily="2" charset="2"/>
              <a:buChar char="p"/>
            </a:pPr>
            <a:r>
              <a:rPr lang="en-US" altLang="zh-CN" sz="24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Global monitoring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标题 1"/>
          <p:cNvSpPr txBox="1">
            <a:spLocks/>
          </p:cNvSpPr>
          <p:nvPr/>
        </p:nvSpPr>
        <p:spPr>
          <a:xfrm>
            <a:off x="469439" y="1720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 smtClean="0"/>
              <a:t>Typical Applications by using DB Data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9688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4933" y="1196752"/>
            <a:ext cx="8036431" cy="40318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华文彩云" pitchFamily="2" charset="-122"/>
              </a:rPr>
              <a:t>Thank you</a:t>
            </a:r>
            <a:r>
              <a:rPr lang="zh-CN" altLang="en-US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华文彩云" pitchFamily="2" charset="-122"/>
              </a:rPr>
              <a:t> </a:t>
            </a:r>
            <a:r>
              <a:rPr lang="en-US" altLang="zh-CN" sz="32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华文彩云" pitchFamily="2" charset="-122"/>
              </a:rPr>
              <a:t>for your </a:t>
            </a:r>
            <a:r>
              <a:rPr lang="en-US" altLang="zh-CN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华文彩云" pitchFamily="2" charset="-122"/>
              </a:rPr>
              <a:t>attention!</a:t>
            </a:r>
          </a:p>
          <a:p>
            <a:pPr algn="ctr">
              <a:defRPr/>
            </a:pPr>
            <a:endParaRPr lang="en-US" altLang="zh-CN" sz="3200" b="1" i="1" dirty="0" smtClean="0">
              <a:solidFill>
                <a:schemeClr val="tx1">
                  <a:lumMod val="95000"/>
                  <a:lumOff val="5000"/>
                </a:schemeClr>
              </a:solidFill>
              <a:ea typeface="华文彩云" pitchFamily="2" charset="-122"/>
            </a:endParaRPr>
          </a:p>
          <a:p>
            <a:pPr algn="ctr">
              <a:defRPr/>
            </a:pPr>
            <a:endParaRPr lang="en-US" altLang="zh-CN" sz="32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华文彩云" pitchFamily="2" charset="-122"/>
            </a:endParaRPr>
          </a:p>
          <a:p>
            <a:pPr algn="ctr">
              <a:defRPr/>
            </a:pPr>
            <a:r>
              <a:rPr lang="en-US" altLang="zh-CN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华文彩云" pitchFamily="2" charset="-122"/>
              </a:rPr>
              <a:t>Lei Yang</a:t>
            </a:r>
          </a:p>
          <a:p>
            <a:pPr algn="ctr">
              <a:defRPr/>
            </a:pPr>
            <a:endParaRPr lang="en-US" altLang="zh-CN" sz="3200" b="1" i="1" dirty="0" smtClean="0">
              <a:solidFill>
                <a:schemeClr val="tx1">
                  <a:lumMod val="95000"/>
                  <a:lumOff val="5000"/>
                </a:schemeClr>
              </a:solidFill>
              <a:ea typeface="华文彩云" pitchFamily="2" charset="-122"/>
            </a:endParaRPr>
          </a:p>
          <a:p>
            <a:pPr algn="ctr">
              <a:defRPr/>
            </a:pPr>
            <a:r>
              <a:rPr lang="en-US" altLang="zh-CN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华文彩云" pitchFamily="2" charset="-122"/>
              </a:rPr>
              <a:t>National Satellite Meteorological Center, CMA</a:t>
            </a:r>
          </a:p>
          <a:p>
            <a:pPr algn="ctr">
              <a:defRPr/>
            </a:pPr>
            <a:endParaRPr lang="en-US" altLang="zh-CN" sz="3200" b="1" i="1" dirty="0" smtClean="0">
              <a:solidFill>
                <a:schemeClr val="tx1">
                  <a:lumMod val="95000"/>
                  <a:lumOff val="5000"/>
                </a:schemeClr>
              </a:solidFill>
              <a:ea typeface="华文彩云" pitchFamily="2" charset="-122"/>
            </a:endParaRPr>
          </a:p>
          <a:p>
            <a:pPr algn="ctr">
              <a:defRPr/>
            </a:pPr>
            <a:r>
              <a:rPr lang="en-US" altLang="zh-CN" sz="3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华文彩云" pitchFamily="2" charset="-122"/>
              </a:rPr>
              <a:t>yangl@cma.gov.cn</a:t>
            </a:r>
            <a:endParaRPr lang="zh-CN" altLang="en-US" sz="3200" b="1" i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华文彩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53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8929637"/>
              </p:ext>
            </p:extLst>
          </p:nvPr>
        </p:nvGraphicFramePr>
        <p:xfrm>
          <a:off x="2051720" y="4816753"/>
          <a:ext cx="6408712" cy="17065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540971"/>
                <a:gridCol w="1392491"/>
                <a:gridCol w="1098986"/>
                <a:gridCol w="1296144"/>
              </a:tblGrid>
              <a:tr h="3413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Satellite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Launch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Nature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Design life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Status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3413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FY-3A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May 27, 2008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Experimental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3 years</a:t>
                      </a:r>
                      <a:endParaRPr lang="zh-CN" alt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Retired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3413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FY-3B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Nov.</a:t>
                      </a:r>
                      <a:r>
                        <a:rPr lang="en-US" altLang="zh-CN" sz="1400" baseline="0" dirty="0" smtClean="0"/>
                        <a:t>  5, 2010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Experimental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3 years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Operational</a:t>
                      </a:r>
                      <a:endParaRPr lang="zh-CN" altLang="en-US" sz="1400" dirty="0"/>
                    </a:p>
                  </a:txBody>
                  <a:tcPr anchor="ctr"/>
                </a:tc>
              </a:tr>
              <a:tr h="3413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FY-3C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Sep. 23, 2013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Operational</a:t>
                      </a:r>
                      <a:endParaRPr lang="zh-CN" alt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5 years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Operational</a:t>
                      </a:r>
                      <a:endParaRPr lang="zh-CN" altLang="en-US" sz="1400" dirty="0" smtClean="0"/>
                    </a:p>
                  </a:txBody>
                  <a:tcPr anchor="ctr"/>
                </a:tc>
              </a:tr>
              <a:tr h="34130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FY-3D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Nov.</a:t>
                      </a:r>
                      <a:r>
                        <a:rPr lang="en-US" altLang="zh-CN" sz="1400" baseline="0" dirty="0" smtClean="0"/>
                        <a:t> 15, 2017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Operational</a:t>
                      </a:r>
                      <a:endParaRPr lang="zh-CN" altLang="en-US" sz="14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5 years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Operational</a:t>
                      </a:r>
                      <a:endParaRPr lang="zh-CN" altLang="en-US" sz="14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04" y="775587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FengYun</a:t>
            </a:r>
            <a:r>
              <a:rPr lang="en-US" altLang="zh-CN" dirty="0" smtClean="0"/>
              <a:t> Polar-orbiting meteorological satellites</a:t>
            </a:r>
            <a:endParaRPr lang="zh-CN" altLang="en-US" dirty="0"/>
          </a:p>
        </p:txBody>
      </p:sp>
      <p:pic>
        <p:nvPicPr>
          <p:cNvPr id="1027" name="Picture 3" descr="D:\FY3\02批\FY3D\D星宣传相关\风三资料\风云三号D星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5" y="4997618"/>
            <a:ext cx="1713248" cy="122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258485" y="593596"/>
            <a:ext cx="6241126" cy="8890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91408" tIns="45704" rIns="91408" bIns="45704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184527" y="69913"/>
            <a:ext cx="7374596" cy="4616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8" tIns="45704" rIns="91408" bIns="45704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1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. Brief of </a:t>
            </a:r>
            <a:r>
              <a:rPr kumimoji="1" lang="en-US" altLang="zh-CN" sz="2400" b="1" dirty="0" err="1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FengYun</a:t>
            </a:r>
            <a:r>
              <a:rPr kumimoji="1"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 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Polar satellites</a:t>
            </a:r>
            <a:endParaRPr kumimoji="1" lang="en-US" altLang="zh-CN" sz="2400" b="1" dirty="0">
              <a:solidFill>
                <a:srgbClr val="0000FF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539552" y="2147808"/>
            <a:ext cx="4248472" cy="137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  <a:ea typeface="楷体_GB2312" pitchFamily="49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zh-CN" sz="3200" dirty="0" smtClean="0">
                <a:solidFill>
                  <a:srgbClr val="000099"/>
                </a:solidFill>
                <a:latin typeface="Calibri" panose="020F0502020204030204" pitchFamily="34" charset="0"/>
                <a:ea typeface="黑体" pitchFamily="2" charset="-122"/>
              </a:rPr>
              <a:t>FY-3A/C</a:t>
            </a:r>
            <a:r>
              <a:rPr lang="zh-CN" altLang="en-US" sz="3200" b="0" dirty="0" smtClean="0">
                <a:solidFill>
                  <a:srgbClr val="000099"/>
                </a:solidFill>
                <a:latin typeface="Calibri" panose="020F0502020204030204" pitchFamily="34" charset="0"/>
                <a:ea typeface="黑体" pitchFamily="2" charset="-122"/>
              </a:rPr>
              <a:t>：</a:t>
            </a:r>
            <a:r>
              <a:rPr lang="en-US" altLang="zh-CN" sz="3200" b="0" dirty="0" smtClean="0">
                <a:solidFill>
                  <a:srgbClr val="000099"/>
                </a:solidFill>
                <a:latin typeface="Calibri" panose="020F0502020204030204" pitchFamily="34" charset="0"/>
                <a:ea typeface="黑体" pitchFamily="2" charset="-122"/>
              </a:rPr>
              <a:t>AM Orbit       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zh-CN" sz="3200" dirty="0" smtClean="0">
                <a:solidFill>
                  <a:srgbClr val="000099"/>
                </a:solidFill>
                <a:latin typeface="Calibri" panose="020F0502020204030204" pitchFamily="34" charset="0"/>
                <a:ea typeface="黑体" pitchFamily="2" charset="-122"/>
              </a:rPr>
              <a:t>FY-3B/D</a:t>
            </a:r>
            <a:r>
              <a:rPr lang="en-US" altLang="zh-CN" sz="3200" b="0" dirty="0" smtClean="0">
                <a:solidFill>
                  <a:srgbClr val="000099"/>
                </a:solidFill>
                <a:latin typeface="Calibri" panose="020F0502020204030204" pitchFamily="34" charset="0"/>
                <a:ea typeface="黑体" pitchFamily="2" charset="-122"/>
              </a:rPr>
              <a:t>:   PM Orbit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913373" y="983721"/>
            <a:ext cx="5613253" cy="3630001"/>
            <a:chOff x="3732893" y="3666456"/>
            <a:chExt cx="4298547" cy="2839480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4048" y="4168305"/>
              <a:ext cx="1783633" cy="1783633"/>
            </a:xfrm>
            <a:prstGeom prst="rect">
              <a:avLst/>
            </a:prstGeom>
          </p:spPr>
        </p:pic>
        <p:sp>
          <p:nvSpPr>
            <p:cNvPr id="15" name="任意形状 29"/>
            <p:cNvSpPr/>
            <p:nvPr/>
          </p:nvSpPr>
          <p:spPr>
            <a:xfrm flipH="1">
              <a:off x="5111059" y="4111136"/>
              <a:ext cx="1310850" cy="1921428"/>
            </a:xfrm>
            <a:custGeom>
              <a:avLst/>
              <a:gdLst>
                <a:gd name="connsiteX0" fmla="*/ 1745182 w 2115334"/>
                <a:gd name="connsiteY0" fmla="*/ 425056 h 4131571"/>
                <a:gd name="connsiteX1" fmla="*/ 2010225 w 2115334"/>
                <a:gd name="connsiteY1" fmla="*/ 319039 h 4131571"/>
                <a:gd name="connsiteX2" fmla="*/ 207929 w 2115334"/>
                <a:gd name="connsiteY2" fmla="*/ 3976639 h 4131571"/>
                <a:gd name="connsiteX3" fmla="*/ 35651 w 2115334"/>
                <a:gd name="connsiteY3" fmla="*/ 3420047 h 4131571"/>
                <a:gd name="connsiteX4" fmla="*/ 181425 w 2115334"/>
                <a:gd name="connsiteY4" fmla="*/ 3115247 h 4131571"/>
                <a:gd name="connsiteX5" fmla="*/ 565738 w 2115334"/>
                <a:gd name="connsiteY5" fmla="*/ 2598413 h 4131571"/>
                <a:gd name="connsiteX0" fmla="*/ 1745182 w 2115334"/>
                <a:gd name="connsiteY0" fmla="*/ 425056 h 4131571"/>
                <a:gd name="connsiteX1" fmla="*/ 2010225 w 2115334"/>
                <a:gd name="connsiteY1" fmla="*/ 319039 h 4131571"/>
                <a:gd name="connsiteX2" fmla="*/ 207929 w 2115334"/>
                <a:gd name="connsiteY2" fmla="*/ 3976639 h 4131571"/>
                <a:gd name="connsiteX3" fmla="*/ 35651 w 2115334"/>
                <a:gd name="connsiteY3" fmla="*/ 3420047 h 4131571"/>
                <a:gd name="connsiteX4" fmla="*/ 181425 w 2115334"/>
                <a:gd name="connsiteY4" fmla="*/ 3115247 h 4131571"/>
                <a:gd name="connsiteX5" fmla="*/ 38396 w 2115334"/>
                <a:gd name="connsiteY5" fmla="*/ 3380291 h 4131571"/>
                <a:gd name="connsiteX0" fmla="*/ 1734963 w 2105115"/>
                <a:gd name="connsiteY0" fmla="*/ 425056 h 4126928"/>
                <a:gd name="connsiteX1" fmla="*/ 2000006 w 2105115"/>
                <a:gd name="connsiteY1" fmla="*/ 319039 h 4126928"/>
                <a:gd name="connsiteX2" fmla="*/ 197710 w 2105115"/>
                <a:gd name="connsiteY2" fmla="*/ 3976639 h 4126928"/>
                <a:gd name="connsiteX3" fmla="*/ 25432 w 2105115"/>
                <a:gd name="connsiteY3" fmla="*/ 3420047 h 4126928"/>
                <a:gd name="connsiteX4" fmla="*/ 6952 w 2105115"/>
                <a:gd name="connsiteY4" fmla="*/ 3380290 h 4126928"/>
                <a:gd name="connsiteX5" fmla="*/ 28177 w 2105115"/>
                <a:gd name="connsiteY5" fmla="*/ 3380291 h 4126928"/>
                <a:gd name="connsiteX0" fmla="*/ 1734963 w 2105115"/>
                <a:gd name="connsiteY0" fmla="*/ 425056 h 4126928"/>
                <a:gd name="connsiteX1" fmla="*/ 2000006 w 2105115"/>
                <a:gd name="connsiteY1" fmla="*/ 319039 h 4126928"/>
                <a:gd name="connsiteX2" fmla="*/ 197710 w 2105115"/>
                <a:gd name="connsiteY2" fmla="*/ 3976639 h 4126928"/>
                <a:gd name="connsiteX3" fmla="*/ 25432 w 2105115"/>
                <a:gd name="connsiteY3" fmla="*/ 3420047 h 4126928"/>
                <a:gd name="connsiteX4" fmla="*/ 6952 w 2105115"/>
                <a:gd name="connsiteY4" fmla="*/ 3380290 h 4126928"/>
                <a:gd name="connsiteX5" fmla="*/ 19532 w 2105115"/>
                <a:gd name="connsiteY5" fmla="*/ 3380291 h 4126928"/>
                <a:gd name="connsiteX0" fmla="*/ 1596644 w 2073167"/>
                <a:gd name="connsiteY0" fmla="*/ 325933 h 4213336"/>
                <a:gd name="connsiteX1" fmla="*/ 2000006 w 2073167"/>
                <a:gd name="connsiteY1" fmla="*/ 405447 h 4213336"/>
                <a:gd name="connsiteX2" fmla="*/ 197710 w 2073167"/>
                <a:gd name="connsiteY2" fmla="*/ 4063047 h 4213336"/>
                <a:gd name="connsiteX3" fmla="*/ 25432 w 2073167"/>
                <a:gd name="connsiteY3" fmla="*/ 3506455 h 4213336"/>
                <a:gd name="connsiteX4" fmla="*/ 6952 w 2073167"/>
                <a:gd name="connsiteY4" fmla="*/ 3466698 h 4213336"/>
                <a:gd name="connsiteX5" fmla="*/ 19532 w 2073167"/>
                <a:gd name="connsiteY5" fmla="*/ 3466699 h 4213336"/>
                <a:gd name="connsiteX0" fmla="*/ 1596644 w 2073167"/>
                <a:gd name="connsiteY0" fmla="*/ 325933 h 4213336"/>
                <a:gd name="connsiteX1" fmla="*/ 2000006 w 2073167"/>
                <a:gd name="connsiteY1" fmla="*/ 405447 h 4213336"/>
                <a:gd name="connsiteX2" fmla="*/ 197710 w 2073167"/>
                <a:gd name="connsiteY2" fmla="*/ 4063047 h 4213336"/>
                <a:gd name="connsiteX3" fmla="*/ 25432 w 2073167"/>
                <a:gd name="connsiteY3" fmla="*/ 3506455 h 4213336"/>
                <a:gd name="connsiteX4" fmla="*/ 6952 w 2073167"/>
                <a:gd name="connsiteY4" fmla="*/ 3466698 h 4213336"/>
                <a:gd name="connsiteX5" fmla="*/ 38867 w 2073167"/>
                <a:gd name="connsiteY5" fmla="*/ 3510405 h 4213336"/>
                <a:gd name="connsiteX0" fmla="*/ 1599603 w 2076126"/>
                <a:gd name="connsiteY0" fmla="*/ 325933 h 4212101"/>
                <a:gd name="connsiteX1" fmla="*/ 2002965 w 2076126"/>
                <a:gd name="connsiteY1" fmla="*/ 405447 h 4212101"/>
                <a:gd name="connsiteX2" fmla="*/ 200669 w 2076126"/>
                <a:gd name="connsiteY2" fmla="*/ 4063047 h 4212101"/>
                <a:gd name="connsiteX3" fmla="*/ 28391 w 2076126"/>
                <a:gd name="connsiteY3" fmla="*/ 3506455 h 4212101"/>
                <a:gd name="connsiteX4" fmla="*/ 58249 w 2076126"/>
                <a:gd name="connsiteY4" fmla="*/ 3539540 h 4212101"/>
                <a:gd name="connsiteX5" fmla="*/ 41826 w 2076126"/>
                <a:gd name="connsiteY5" fmla="*/ 3510405 h 4212101"/>
                <a:gd name="connsiteX0" fmla="*/ 1599603 w 2076126"/>
                <a:gd name="connsiteY0" fmla="*/ 325933 h 4212102"/>
                <a:gd name="connsiteX1" fmla="*/ 2002965 w 2076126"/>
                <a:gd name="connsiteY1" fmla="*/ 405447 h 4212102"/>
                <a:gd name="connsiteX2" fmla="*/ 200669 w 2076126"/>
                <a:gd name="connsiteY2" fmla="*/ 4063047 h 4212102"/>
                <a:gd name="connsiteX3" fmla="*/ 28391 w 2076126"/>
                <a:gd name="connsiteY3" fmla="*/ 3506455 h 4212102"/>
                <a:gd name="connsiteX4" fmla="*/ 58249 w 2076126"/>
                <a:gd name="connsiteY4" fmla="*/ 3539540 h 4212102"/>
                <a:gd name="connsiteX5" fmla="*/ 51495 w 2076126"/>
                <a:gd name="connsiteY5" fmla="*/ 3583246 h 4212102"/>
                <a:gd name="connsiteX0" fmla="*/ 1599603 w 2076126"/>
                <a:gd name="connsiteY0" fmla="*/ 325933 h 4211371"/>
                <a:gd name="connsiteX1" fmla="*/ 2002965 w 2076126"/>
                <a:gd name="connsiteY1" fmla="*/ 405447 h 4211371"/>
                <a:gd name="connsiteX2" fmla="*/ 200669 w 2076126"/>
                <a:gd name="connsiteY2" fmla="*/ 4063047 h 4211371"/>
                <a:gd name="connsiteX3" fmla="*/ 28391 w 2076126"/>
                <a:gd name="connsiteY3" fmla="*/ 3506455 h 4211371"/>
                <a:gd name="connsiteX4" fmla="*/ 58249 w 2076126"/>
                <a:gd name="connsiteY4" fmla="*/ 3583245 h 4211371"/>
                <a:gd name="connsiteX5" fmla="*/ 51495 w 2076126"/>
                <a:gd name="connsiteY5" fmla="*/ 3583246 h 4211371"/>
                <a:gd name="connsiteX0" fmla="*/ 1651788 w 2128311"/>
                <a:gd name="connsiteY0" fmla="*/ 325933 h 4236029"/>
                <a:gd name="connsiteX1" fmla="*/ 2055150 w 2128311"/>
                <a:gd name="connsiteY1" fmla="*/ 405447 h 4236029"/>
                <a:gd name="connsiteX2" fmla="*/ 252854 w 2128311"/>
                <a:gd name="connsiteY2" fmla="*/ 4063047 h 4236029"/>
                <a:gd name="connsiteX3" fmla="*/ 3233 w 2128311"/>
                <a:gd name="connsiteY3" fmla="*/ 3637570 h 4236029"/>
                <a:gd name="connsiteX4" fmla="*/ 110434 w 2128311"/>
                <a:gd name="connsiteY4" fmla="*/ 3583245 h 4236029"/>
                <a:gd name="connsiteX5" fmla="*/ 103680 w 2128311"/>
                <a:gd name="connsiteY5" fmla="*/ 3583246 h 4236029"/>
                <a:gd name="connsiteX0" fmla="*/ 1628919 w 2105442"/>
                <a:gd name="connsiteY0" fmla="*/ 325933 h 4258230"/>
                <a:gd name="connsiteX1" fmla="*/ 2032281 w 2105442"/>
                <a:gd name="connsiteY1" fmla="*/ 405447 h 4258230"/>
                <a:gd name="connsiteX2" fmla="*/ 229985 w 2105442"/>
                <a:gd name="connsiteY2" fmla="*/ 4063047 h 4258230"/>
                <a:gd name="connsiteX3" fmla="*/ 9368 w 2105442"/>
                <a:gd name="connsiteY3" fmla="*/ 3739548 h 4258230"/>
                <a:gd name="connsiteX4" fmla="*/ 87565 w 2105442"/>
                <a:gd name="connsiteY4" fmla="*/ 3583245 h 4258230"/>
                <a:gd name="connsiteX5" fmla="*/ 80811 w 2105442"/>
                <a:gd name="connsiteY5" fmla="*/ 3583246 h 4258230"/>
                <a:gd name="connsiteX0" fmla="*/ 1628919 w 2105442"/>
                <a:gd name="connsiteY0" fmla="*/ 325933 h 4258230"/>
                <a:gd name="connsiteX1" fmla="*/ 2032281 w 2105442"/>
                <a:gd name="connsiteY1" fmla="*/ 405447 h 4258230"/>
                <a:gd name="connsiteX2" fmla="*/ 229985 w 2105442"/>
                <a:gd name="connsiteY2" fmla="*/ 4063047 h 4258230"/>
                <a:gd name="connsiteX3" fmla="*/ 9368 w 2105442"/>
                <a:gd name="connsiteY3" fmla="*/ 3739548 h 4258230"/>
                <a:gd name="connsiteX4" fmla="*/ 87565 w 2105442"/>
                <a:gd name="connsiteY4" fmla="*/ 3583245 h 4258230"/>
                <a:gd name="connsiteX0" fmla="*/ 1628919 w 2105442"/>
                <a:gd name="connsiteY0" fmla="*/ 325933 h 4258230"/>
                <a:gd name="connsiteX1" fmla="*/ 2032281 w 2105442"/>
                <a:gd name="connsiteY1" fmla="*/ 405447 h 4258230"/>
                <a:gd name="connsiteX2" fmla="*/ 229985 w 2105442"/>
                <a:gd name="connsiteY2" fmla="*/ 4063047 h 4258230"/>
                <a:gd name="connsiteX3" fmla="*/ 9368 w 2105442"/>
                <a:gd name="connsiteY3" fmla="*/ 3739548 h 4258230"/>
                <a:gd name="connsiteX0" fmla="*/ 1589269 w 2065792"/>
                <a:gd name="connsiteY0" fmla="*/ 325933 h 4230198"/>
                <a:gd name="connsiteX1" fmla="*/ 1992631 w 2065792"/>
                <a:gd name="connsiteY1" fmla="*/ 405447 h 4230198"/>
                <a:gd name="connsiteX2" fmla="*/ 190335 w 2065792"/>
                <a:gd name="connsiteY2" fmla="*/ 4063047 h 4230198"/>
                <a:gd name="connsiteX3" fmla="*/ 37393 w 2065792"/>
                <a:gd name="connsiteY3" fmla="*/ 3608434 h 4230198"/>
                <a:gd name="connsiteX0" fmla="*/ 1551876 w 2020677"/>
                <a:gd name="connsiteY0" fmla="*/ 329779 h 4285123"/>
                <a:gd name="connsiteX1" fmla="*/ 1955238 w 2020677"/>
                <a:gd name="connsiteY1" fmla="*/ 409293 h 4285123"/>
                <a:gd name="connsiteX2" fmla="*/ 268957 w 2020677"/>
                <a:gd name="connsiteY2" fmla="*/ 4125167 h 4285123"/>
                <a:gd name="connsiteX3" fmla="*/ 0 w 2020677"/>
                <a:gd name="connsiteY3" fmla="*/ 3612280 h 4285123"/>
                <a:gd name="connsiteX0" fmla="*/ 1579045 w 2054276"/>
                <a:gd name="connsiteY0" fmla="*/ 326896 h 4243872"/>
                <a:gd name="connsiteX1" fmla="*/ 1982407 w 2054276"/>
                <a:gd name="connsiteY1" fmla="*/ 406410 h 4243872"/>
                <a:gd name="connsiteX2" fmla="*/ 199447 w 2054276"/>
                <a:gd name="connsiteY2" fmla="*/ 4078580 h 4243872"/>
                <a:gd name="connsiteX3" fmla="*/ 27169 w 2054276"/>
                <a:gd name="connsiteY3" fmla="*/ 3609397 h 4243872"/>
                <a:gd name="connsiteX0" fmla="*/ 1582727 w 2109429"/>
                <a:gd name="connsiteY0" fmla="*/ 262075 h 4170266"/>
                <a:gd name="connsiteX1" fmla="*/ 2044096 w 2109429"/>
                <a:gd name="connsiteY1" fmla="*/ 472704 h 4170266"/>
                <a:gd name="connsiteX2" fmla="*/ 203129 w 2109429"/>
                <a:gd name="connsiteY2" fmla="*/ 4013759 h 4170266"/>
                <a:gd name="connsiteX3" fmla="*/ 30851 w 2109429"/>
                <a:gd name="connsiteY3" fmla="*/ 3544576 h 4170266"/>
                <a:gd name="connsiteX0" fmla="*/ 1572507 w 2099209"/>
                <a:gd name="connsiteY0" fmla="*/ 262075 h 4204089"/>
                <a:gd name="connsiteX1" fmla="*/ 2033876 w 2099209"/>
                <a:gd name="connsiteY1" fmla="*/ 472704 h 4204089"/>
                <a:gd name="connsiteX2" fmla="*/ 192909 w 2099209"/>
                <a:gd name="connsiteY2" fmla="*/ 4013759 h 4204089"/>
                <a:gd name="connsiteX3" fmla="*/ 39967 w 2099209"/>
                <a:gd name="connsiteY3" fmla="*/ 3704827 h 4204089"/>
                <a:gd name="connsiteX0" fmla="*/ 1624730 w 2151432"/>
                <a:gd name="connsiteY0" fmla="*/ 262075 h 4173057"/>
                <a:gd name="connsiteX1" fmla="*/ 2086099 w 2151432"/>
                <a:gd name="connsiteY1" fmla="*/ 472704 h 4173057"/>
                <a:gd name="connsiteX2" fmla="*/ 245132 w 2151432"/>
                <a:gd name="connsiteY2" fmla="*/ 4013759 h 4173057"/>
                <a:gd name="connsiteX3" fmla="*/ 5180 w 2151432"/>
                <a:gd name="connsiteY3" fmla="*/ 3559144 h 4173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51432" h="4173057">
                  <a:moveTo>
                    <a:pt x="1624730" y="262075"/>
                  </a:moveTo>
                  <a:cubicBezTo>
                    <a:pt x="1885356" y="-86899"/>
                    <a:pt x="2316032" y="-152577"/>
                    <a:pt x="2086099" y="472704"/>
                  </a:cubicBezTo>
                  <a:cubicBezTo>
                    <a:pt x="1856166" y="1097985"/>
                    <a:pt x="591952" y="3499352"/>
                    <a:pt x="245132" y="4013759"/>
                  </a:cubicBezTo>
                  <a:cubicBezTo>
                    <a:pt x="-101688" y="4528166"/>
                    <a:pt x="28917" y="3639111"/>
                    <a:pt x="5180" y="3559144"/>
                  </a:cubicBezTo>
                </a:path>
              </a:pathLst>
            </a:custGeom>
            <a:noFill/>
            <a:ln w="3810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6" name="Picture 5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00093" y="4122475"/>
              <a:ext cx="780202" cy="45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矩形 16"/>
            <p:cNvSpPr/>
            <p:nvPr/>
          </p:nvSpPr>
          <p:spPr>
            <a:xfrm>
              <a:off x="3732893" y="3898164"/>
              <a:ext cx="1205779" cy="2701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/>
                <a:t>FY-3C(AM)</a:t>
              </a:r>
              <a:endParaRPr lang="zh-CN" altLang="en-US" b="1" dirty="0"/>
            </a:p>
          </p:txBody>
        </p:sp>
        <p:pic>
          <p:nvPicPr>
            <p:cNvPr id="24" name="Picture 5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238419" y="5576856"/>
              <a:ext cx="780202" cy="45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矩形 24"/>
            <p:cNvSpPr/>
            <p:nvPr/>
          </p:nvSpPr>
          <p:spPr>
            <a:xfrm>
              <a:off x="6817646" y="5951938"/>
              <a:ext cx="12137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/>
                <a:t>FY-3D(PM)</a:t>
              </a:r>
              <a:endParaRPr lang="zh-CN" altLang="en-US" b="1" dirty="0"/>
            </a:p>
          </p:txBody>
        </p:sp>
        <p:pic>
          <p:nvPicPr>
            <p:cNvPr id="32" name="Picture 5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94567" y="5724084"/>
              <a:ext cx="780202" cy="45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矩形 32"/>
            <p:cNvSpPr/>
            <p:nvPr/>
          </p:nvSpPr>
          <p:spPr>
            <a:xfrm>
              <a:off x="5698466" y="6136604"/>
              <a:ext cx="11977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/>
                <a:t>FY-3B(PM)</a:t>
              </a:r>
              <a:endParaRPr lang="zh-CN" altLang="en-US" b="1" dirty="0"/>
            </a:p>
          </p:txBody>
        </p:sp>
        <p:pic>
          <p:nvPicPr>
            <p:cNvPr id="34" name="Picture 5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61846" y="3898164"/>
              <a:ext cx="780202" cy="455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矩形 34"/>
            <p:cNvSpPr/>
            <p:nvPr/>
          </p:nvSpPr>
          <p:spPr>
            <a:xfrm>
              <a:off x="5144566" y="3666456"/>
              <a:ext cx="12234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/>
                <a:t>FY-3A(AM)</a:t>
              </a:r>
              <a:endParaRPr lang="zh-CN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89952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8485" y="-106409"/>
            <a:ext cx="8229600" cy="922114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Future Plan for </a:t>
            </a:r>
            <a:r>
              <a:rPr kumimoji="1" lang="en-US" altLang="zh-CN" sz="2400" b="1" dirty="0" err="1" smtClean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Fengyun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 Polar-orbiting </a:t>
            </a:r>
            <a:r>
              <a:rPr kumimoji="1"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series</a:t>
            </a:r>
            <a:endParaRPr kumimoji="1" lang="zh-CN" altLang="en-US" sz="2400" b="1" dirty="0">
              <a:solidFill>
                <a:srgbClr val="0000FF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  <p:graphicFrame>
        <p:nvGraphicFramePr>
          <p:cNvPr id="4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922914"/>
              </p:ext>
            </p:extLst>
          </p:nvPr>
        </p:nvGraphicFramePr>
        <p:xfrm>
          <a:off x="611560" y="1218466"/>
          <a:ext cx="7920882" cy="2443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485"/>
                <a:gridCol w="1456875"/>
                <a:gridCol w="1584176"/>
                <a:gridCol w="1584176"/>
                <a:gridCol w="1512170"/>
              </a:tblGrid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Polar-orbiting series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Satellite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Orbit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Launch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Design life</a:t>
                      </a:r>
                      <a:endParaRPr lang="zh-CN" alt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716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3</a:t>
                      </a:r>
                      <a:r>
                        <a:rPr lang="en-U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batch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FY-3</a:t>
                      </a: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Early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morning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2020(plan)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years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7167">
                <a:tc vMerge="1"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FY-3F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2021(plan)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years</a:t>
                      </a:r>
                    </a:p>
                  </a:txBody>
                  <a:tcPr marL="9525" marR="9525" marT="9525" marB="0" anchor="ctr"/>
                </a:tc>
              </a:tr>
              <a:tr h="347167">
                <a:tc vMerge="1">
                  <a:txBody>
                    <a:bodyPr/>
                    <a:lstStyle/>
                    <a:p>
                      <a:pPr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FY-3G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Inclined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orbit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2022(plan)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 years</a:t>
                      </a:r>
                    </a:p>
                  </a:txBody>
                  <a:tcPr marL="9525" marR="9525" marT="9525" marB="0" anchor="ctr"/>
                </a:tc>
              </a:tr>
              <a:tr h="347167">
                <a:tc vMerge="1">
                  <a:txBody>
                    <a:bodyPr/>
                    <a:lstStyle/>
                    <a:p>
                      <a:pPr algn="l" fontAlgn="ctr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FY-3H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2023(plan)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years</a:t>
                      </a:r>
                    </a:p>
                  </a:txBody>
                  <a:tcPr marL="9525" marR="9525" marT="9525" marB="0" anchor="ctr"/>
                </a:tc>
              </a:tr>
              <a:tr h="3471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4</a:t>
                      </a:r>
                      <a:r>
                        <a:rPr lang="en-US" sz="14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batch of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FY-3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FY-3I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Early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morning/AM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2025(plan)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 years</a:t>
                      </a:r>
                    </a:p>
                  </a:txBody>
                  <a:tcPr marL="9525" marR="9525" marT="9525" marB="0" anchor="ctr"/>
                </a:tc>
              </a:tr>
              <a:tr h="347167">
                <a:tc vMerge="1">
                  <a:txBody>
                    <a:bodyPr/>
                    <a:lstStyle/>
                    <a:p>
                      <a:pPr algn="l" fontAlgn="ctr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宋体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FY-3J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Inclined</a:t>
                      </a:r>
                      <a:r>
                        <a:rPr lang="en-US" altLang="zh-CN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orbit</a:t>
                      </a:r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2027(plan)</a:t>
                      </a:r>
                      <a:endParaRPr lang="en-US" altLang="zh-CN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 years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258485" y="593596"/>
            <a:ext cx="6241126" cy="8890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91408" tIns="45704" rIns="91408" bIns="45704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030876"/>
              </p:ext>
            </p:extLst>
          </p:nvPr>
        </p:nvGraphicFramePr>
        <p:xfrm>
          <a:off x="827584" y="4161818"/>
          <a:ext cx="7465766" cy="1689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331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  <a:gridCol w="403555"/>
              </a:tblGrid>
              <a:tr h="215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Satellite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2019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2026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2027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2028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2029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2030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2031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2032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2033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2034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200" u="none" strike="noStrike" dirty="0">
                          <a:effectLst/>
                        </a:rPr>
                        <a:t>2035</a:t>
                      </a:r>
                      <a:endParaRPr lang="en-US" altLang="zh-CN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45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FY-3E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gridSpan="9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45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FY-3F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gridSpan="9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45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FY-3G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gridSpan="7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45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FY-3H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gridSpan="9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45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FY-3I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gridSpan="9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  <a:tr h="245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FY-3J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gridSpan="8"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箭头: 五边形 3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664746C-6B01-47F0-B176-F8A9BC75E143}"/>
              </a:ext>
            </a:extLst>
          </p:cNvPr>
          <p:cNvSpPr/>
          <p:nvPr/>
        </p:nvSpPr>
        <p:spPr>
          <a:xfrm>
            <a:off x="1850366" y="4438902"/>
            <a:ext cx="3264036" cy="114300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400"/>
          </a:p>
        </p:txBody>
      </p:sp>
      <p:sp>
        <p:nvSpPr>
          <p:cNvPr id="8" name="箭头: 五边形 3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664746C-6B01-47F0-B176-F8A9BC75E143}"/>
              </a:ext>
            </a:extLst>
          </p:cNvPr>
          <p:cNvSpPr/>
          <p:nvPr/>
        </p:nvSpPr>
        <p:spPr>
          <a:xfrm>
            <a:off x="2250552" y="4694448"/>
            <a:ext cx="3257552" cy="114300"/>
          </a:xfrm>
          <a:prstGeom prst="homePlat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400"/>
          </a:p>
        </p:txBody>
      </p:sp>
      <p:sp>
        <p:nvSpPr>
          <p:cNvPr id="9" name="箭头: 五边形 3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664746C-6B01-47F0-B176-F8A9BC75E143}"/>
              </a:ext>
            </a:extLst>
          </p:cNvPr>
          <p:cNvSpPr/>
          <p:nvPr/>
        </p:nvSpPr>
        <p:spPr>
          <a:xfrm>
            <a:off x="2653464" y="4939412"/>
            <a:ext cx="2460938" cy="114300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400"/>
          </a:p>
        </p:txBody>
      </p:sp>
      <p:sp>
        <p:nvSpPr>
          <p:cNvPr id="10" name="箭头: 五边形 3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664746C-6B01-47F0-B176-F8A9BC75E143}"/>
              </a:ext>
            </a:extLst>
          </p:cNvPr>
          <p:cNvSpPr/>
          <p:nvPr/>
        </p:nvSpPr>
        <p:spPr>
          <a:xfrm>
            <a:off x="3056632" y="5186622"/>
            <a:ext cx="3315568" cy="114300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400"/>
          </a:p>
        </p:txBody>
      </p:sp>
      <p:sp>
        <p:nvSpPr>
          <p:cNvPr id="11" name="箭头: 五边形 3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664746C-6B01-47F0-B176-F8A9BC75E143}"/>
              </a:ext>
            </a:extLst>
          </p:cNvPr>
          <p:cNvSpPr/>
          <p:nvPr/>
        </p:nvSpPr>
        <p:spPr>
          <a:xfrm>
            <a:off x="3862583" y="5424782"/>
            <a:ext cx="3323777" cy="114300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400"/>
          </a:p>
        </p:txBody>
      </p:sp>
      <p:sp>
        <p:nvSpPr>
          <p:cNvPr id="12" name="箭头: 五边形 3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664746C-6B01-47F0-B176-F8A9BC75E143}"/>
              </a:ext>
            </a:extLst>
          </p:cNvPr>
          <p:cNvSpPr/>
          <p:nvPr/>
        </p:nvSpPr>
        <p:spPr>
          <a:xfrm>
            <a:off x="4673348" y="5662212"/>
            <a:ext cx="2850980" cy="114300"/>
          </a:xfrm>
          <a:prstGeom prst="homePlat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zh-CN" altLang="en-US" sz="1400"/>
          </a:p>
        </p:txBody>
      </p:sp>
      <p:sp>
        <p:nvSpPr>
          <p:cNvPr id="13" name="矩形 12"/>
          <p:cNvSpPr/>
          <p:nvPr/>
        </p:nvSpPr>
        <p:spPr>
          <a:xfrm>
            <a:off x="1619672" y="6062807"/>
            <a:ext cx="270840" cy="144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4" name="TextBox 13"/>
          <p:cNvSpPr txBox="1"/>
          <p:nvPr/>
        </p:nvSpPr>
        <p:spPr>
          <a:xfrm>
            <a:off x="1831504" y="599791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EM</a:t>
            </a:r>
            <a:endParaRPr lang="zh-CN" altLang="en-US" sz="1200" dirty="0"/>
          </a:p>
        </p:txBody>
      </p:sp>
      <p:sp>
        <p:nvSpPr>
          <p:cNvPr id="15" name="矩形 14"/>
          <p:cNvSpPr/>
          <p:nvPr/>
        </p:nvSpPr>
        <p:spPr>
          <a:xfrm>
            <a:off x="3280048" y="6060371"/>
            <a:ext cx="270840" cy="1440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6" name="TextBox 15"/>
          <p:cNvSpPr txBox="1"/>
          <p:nvPr/>
        </p:nvSpPr>
        <p:spPr>
          <a:xfrm>
            <a:off x="3491880" y="599548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/>
              <a:t>A</a:t>
            </a:r>
            <a:r>
              <a:rPr lang="en-US" altLang="zh-CN" sz="1200" dirty="0" smtClean="0"/>
              <a:t>M</a:t>
            </a:r>
            <a:endParaRPr lang="zh-CN" altLang="en-US" sz="1200" dirty="0"/>
          </a:p>
        </p:txBody>
      </p:sp>
      <p:sp>
        <p:nvSpPr>
          <p:cNvPr id="17" name="矩形 16"/>
          <p:cNvSpPr/>
          <p:nvPr/>
        </p:nvSpPr>
        <p:spPr>
          <a:xfrm>
            <a:off x="5004048" y="6066721"/>
            <a:ext cx="270840" cy="1440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18" name="TextBox 17"/>
          <p:cNvSpPr txBox="1"/>
          <p:nvPr/>
        </p:nvSpPr>
        <p:spPr>
          <a:xfrm>
            <a:off x="5215880" y="600183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RM</a:t>
            </a:r>
            <a:endParaRPr lang="zh-CN" altLang="en-US" sz="1200" dirty="0"/>
          </a:p>
        </p:txBody>
      </p:sp>
      <p:sp>
        <p:nvSpPr>
          <p:cNvPr id="19" name="矩形 18"/>
          <p:cNvSpPr/>
          <p:nvPr/>
        </p:nvSpPr>
        <p:spPr>
          <a:xfrm>
            <a:off x="6736432" y="6062529"/>
            <a:ext cx="270840" cy="14401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sp>
        <p:nvSpPr>
          <p:cNvPr id="20" name="TextBox 19"/>
          <p:cNvSpPr txBox="1"/>
          <p:nvPr/>
        </p:nvSpPr>
        <p:spPr>
          <a:xfrm>
            <a:off x="6948264" y="5997640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/>
              <a:t>PM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2786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文档\局徽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4" y="10012"/>
            <a:ext cx="795338" cy="72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:\logo\国家卫星气象中心标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692" y="11134"/>
            <a:ext cx="571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502647" y="810544"/>
            <a:ext cx="8538519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en-US" altLang="zh-CN" sz="1600" b="1" dirty="0">
                <a:solidFill>
                  <a:srgbClr val="000099"/>
                </a:solidFill>
                <a:ea typeface="黑体" pitchFamily="2" charset="-122"/>
              </a:rPr>
              <a:t>In the next </a:t>
            </a:r>
            <a:r>
              <a:rPr lang="en-US" altLang="zh-CN" sz="1600" b="1" dirty="0" smtClean="0">
                <a:solidFill>
                  <a:srgbClr val="000099"/>
                </a:solidFill>
                <a:ea typeface="黑体" pitchFamily="2" charset="-122"/>
              </a:rPr>
              <a:t>10 </a:t>
            </a:r>
            <a:r>
              <a:rPr lang="en-US" altLang="zh-CN" sz="1600" b="1" dirty="0">
                <a:solidFill>
                  <a:srgbClr val="000099"/>
                </a:solidFill>
                <a:ea typeface="黑体" pitchFamily="2" charset="-122"/>
              </a:rPr>
              <a:t>years, CMA will have 6 </a:t>
            </a:r>
            <a:r>
              <a:rPr lang="en-US" altLang="zh-CN" sz="1600" b="1" dirty="0" smtClean="0">
                <a:solidFill>
                  <a:srgbClr val="000099"/>
                </a:solidFill>
                <a:ea typeface="黑体" pitchFamily="2" charset="-122"/>
              </a:rPr>
              <a:t>LEO operational satellites.</a:t>
            </a:r>
            <a:endParaRPr lang="zh-CN" altLang="en-US" sz="1600" b="1" dirty="0">
              <a:solidFill>
                <a:srgbClr val="000099"/>
              </a:solidFill>
              <a:ea typeface="黑体" pitchFamily="2" charset="-122"/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457200" y="103188"/>
            <a:ext cx="8229600" cy="706090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Future </a:t>
            </a:r>
            <a:r>
              <a:rPr kumimoji="1" lang="en-US" altLang="zh-CN" sz="2400" b="1" dirty="0" err="1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Fengyun</a:t>
            </a:r>
            <a:r>
              <a:rPr kumimoji="1"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 Satellite Fleet</a:t>
            </a:r>
            <a:endParaRPr kumimoji="1" lang="zh-CN" altLang="en-US" sz="2400" b="1" dirty="0">
              <a:solidFill>
                <a:srgbClr val="0000FF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  <p:graphicFrame>
        <p:nvGraphicFramePr>
          <p:cNvPr id="13" name="图示 12"/>
          <p:cNvGraphicFramePr/>
          <p:nvPr>
            <p:extLst>
              <p:ext uri="{D42A27DB-BD31-4B8C-83A1-F6EECF244321}">
                <p14:modId xmlns:p14="http://schemas.microsoft.com/office/powerpoint/2010/main" val="3911496192"/>
              </p:ext>
            </p:extLst>
          </p:nvPr>
        </p:nvGraphicFramePr>
        <p:xfrm>
          <a:off x="-9437" y="5179102"/>
          <a:ext cx="9153437" cy="16788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矩形 7"/>
          <p:cNvSpPr/>
          <p:nvPr/>
        </p:nvSpPr>
        <p:spPr>
          <a:xfrm>
            <a:off x="457199" y="682496"/>
            <a:ext cx="6241126" cy="8890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91408" tIns="45704" rIns="91408" bIns="45704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7249" y="1338729"/>
            <a:ext cx="5064973" cy="2831521"/>
            <a:chOff x="1957592" y="1843450"/>
            <a:chExt cx="4698069" cy="215945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0195" y="2214471"/>
              <a:ext cx="1686731" cy="1495926"/>
            </a:xfrm>
            <a:prstGeom prst="rect">
              <a:avLst/>
            </a:prstGeom>
          </p:spPr>
        </p:pic>
        <p:grpSp>
          <p:nvGrpSpPr>
            <p:cNvPr id="14" name="组合 13"/>
            <p:cNvGrpSpPr/>
            <p:nvPr/>
          </p:nvGrpSpPr>
          <p:grpSpPr>
            <a:xfrm>
              <a:off x="2998715" y="1843450"/>
              <a:ext cx="3656946" cy="2159458"/>
              <a:chOff x="2969819" y="1162413"/>
              <a:chExt cx="5067253" cy="4615728"/>
            </a:xfrm>
          </p:grpSpPr>
          <p:sp>
            <p:nvSpPr>
              <p:cNvPr id="28" name="任意形状 29"/>
              <p:cNvSpPr/>
              <p:nvPr/>
            </p:nvSpPr>
            <p:spPr>
              <a:xfrm>
                <a:off x="3156684" y="1755788"/>
                <a:ext cx="2949062" cy="3796061"/>
              </a:xfrm>
              <a:custGeom>
                <a:avLst/>
                <a:gdLst>
                  <a:gd name="connsiteX0" fmla="*/ 1745182 w 2115334"/>
                  <a:gd name="connsiteY0" fmla="*/ 425056 h 4131571"/>
                  <a:gd name="connsiteX1" fmla="*/ 2010225 w 2115334"/>
                  <a:gd name="connsiteY1" fmla="*/ 319039 h 4131571"/>
                  <a:gd name="connsiteX2" fmla="*/ 207929 w 2115334"/>
                  <a:gd name="connsiteY2" fmla="*/ 3976639 h 4131571"/>
                  <a:gd name="connsiteX3" fmla="*/ 35651 w 2115334"/>
                  <a:gd name="connsiteY3" fmla="*/ 3420047 h 4131571"/>
                  <a:gd name="connsiteX4" fmla="*/ 181425 w 2115334"/>
                  <a:gd name="connsiteY4" fmla="*/ 3115247 h 4131571"/>
                  <a:gd name="connsiteX5" fmla="*/ 565738 w 2115334"/>
                  <a:gd name="connsiteY5" fmla="*/ 2598413 h 4131571"/>
                  <a:gd name="connsiteX0" fmla="*/ 1745182 w 2115334"/>
                  <a:gd name="connsiteY0" fmla="*/ 425056 h 4131571"/>
                  <a:gd name="connsiteX1" fmla="*/ 2010225 w 2115334"/>
                  <a:gd name="connsiteY1" fmla="*/ 319039 h 4131571"/>
                  <a:gd name="connsiteX2" fmla="*/ 207929 w 2115334"/>
                  <a:gd name="connsiteY2" fmla="*/ 3976639 h 4131571"/>
                  <a:gd name="connsiteX3" fmla="*/ 35651 w 2115334"/>
                  <a:gd name="connsiteY3" fmla="*/ 3420047 h 4131571"/>
                  <a:gd name="connsiteX4" fmla="*/ 181425 w 2115334"/>
                  <a:gd name="connsiteY4" fmla="*/ 3115247 h 4131571"/>
                  <a:gd name="connsiteX5" fmla="*/ 38396 w 2115334"/>
                  <a:gd name="connsiteY5" fmla="*/ 3380291 h 4131571"/>
                  <a:gd name="connsiteX0" fmla="*/ 1734963 w 2105115"/>
                  <a:gd name="connsiteY0" fmla="*/ 425056 h 4126928"/>
                  <a:gd name="connsiteX1" fmla="*/ 2000006 w 2105115"/>
                  <a:gd name="connsiteY1" fmla="*/ 319039 h 4126928"/>
                  <a:gd name="connsiteX2" fmla="*/ 197710 w 2105115"/>
                  <a:gd name="connsiteY2" fmla="*/ 3976639 h 4126928"/>
                  <a:gd name="connsiteX3" fmla="*/ 25432 w 2105115"/>
                  <a:gd name="connsiteY3" fmla="*/ 3420047 h 4126928"/>
                  <a:gd name="connsiteX4" fmla="*/ 6952 w 2105115"/>
                  <a:gd name="connsiteY4" fmla="*/ 3380290 h 4126928"/>
                  <a:gd name="connsiteX5" fmla="*/ 28177 w 2105115"/>
                  <a:gd name="connsiteY5" fmla="*/ 3380291 h 4126928"/>
                  <a:gd name="connsiteX0" fmla="*/ 1734963 w 2105115"/>
                  <a:gd name="connsiteY0" fmla="*/ 425056 h 4126928"/>
                  <a:gd name="connsiteX1" fmla="*/ 2000006 w 2105115"/>
                  <a:gd name="connsiteY1" fmla="*/ 319039 h 4126928"/>
                  <a:gd name="connsiteX2" fmla="*/ 197710 w 2105115"/>
                  <a:gd name="connsiteY2" fmla="*/ 3976639 h 4126928"/>
                  <a:gd name="connsiteX3" fmla="*/ 25432 w 2105115"/>
                  <a:gd name="connsiteY3" fmla="*/ 3420047 h 4126928"/>
                  <a:gd name="connsiteX4" fmla="*/ 6952 w 2105115"/>
                  <a:gd name="connsiteY4" fmla="*/ 3380290 h 4126928"/>
                  <a:gd name="connsiteX5" fmla="*/ 19532 w 2105115"/>
                  <a:gd name="connsiteY5" fmla="*/ 3380291 h 4126928"/>
                  <a:gd name="connsiteX0" fmla="*/ 1596644 w 2073167"/>
                  <a:gd name="connsiteY0" fmla="*/ 325933 h 4213336"/>
                  <a:gd name="connsiteX1" fmla="*/ 2000006 w 2073167"/>
                  <a:gd name="connsiteY1" fmla="*/ 405447 h 4213336"/>
                  <a:gd name="connsiteX2" fmla="*/ 197710 w 2073167"/>
                  <a:gd name="connsiteY2" fmla="*/ 4063047 h 4213336"/>
                  <a:gd name="connsiteX3" fmla="*/ 25432 w 2073167"/>
                  <a:gd name="connsiteY3" fmla="*/ 3506455 h 4213336"/>
                  <a:gd name="connsiteX4" fmla="*/ 6952 w 2073167"/>
                  <a:gd name="connsiteY4" fmla="*/ 3466698 h 4213336"/>
                  <a:gd name="connsiteX5" fmla="*/ 19532 w 2073167"/>
                  <a:gd name="connsiteY5" fmla="*/ 3466699 h 4213336"/>
                  <a:gd name="connsiteX0" fmla="*/ 1596644 w 2073167"/>
                  <a:gd name="connsiteY0" fmla="*/ 325933 h 4213336"/>
                  <a:gd name="connsiteX1" fmla="*/ 2000006 w 2073167"/>
                  <a:gd name="connsiteY1" fmla="*/ 405447 h 4213336"/>
                  <a:gd name="connsiteX2" fmla="*/ 197710 w 2073167"/>
                  <a:gd name="connsiteY2" fmla="*/ 4063047 h 4213336"/>
                  <a:gd name="connsiteX3" fmla="*/ 25432 w 2073167"/>
                  <a:gd name="connsiteY3" fmla="*/ 3506455 h 4213336"/>
                  <a:gd name="connsiteX4" fmla="*/ 6952 w 2073167"/>
                  <a:gd name="connsiteY4" fmla="*/ 3466698 h 4213336"/>
                  <a:gd name="connsiteX5" fmla="*/ 38867 w 2073167"/>
                  <a:gd name="connsiteY5" fmla="*/ 3510405 h 4213336"/>
                  <a:gd name="connsiteX0" fmla="*/ 1599603 w 2076126"/>
                  <a:gd name="connsiteY0" fmla="*/ 325933 h 4212101"/>
                  <a:gd name="connsiteX1" fmla="*/ 2002965 w 2076126"/>
                  <a:gd name="connsiteY1" fmla="*/ 405447 h 4212101"/>
                  <a:gd name="connsiteX2" fmla="*/ 200669 w 2076126"/>
                  <a:gd name="connsiteY2" fmla="*/ 4063047 h 4212101"/>
                  <a:gd name="connsiteX3" fmla="*/ 28391 w 2076126"/>
                  <a:gd name="connsiteY3" fmla="*/ 3506455 h 4212101"/>
                  <a:gd name="connsiteX4" fmla="*/ 58249 w 2076126"/>
                  <a:gd name="connsiteY4" fmla="*/ 3539540 h 4212101"/>
                  <a:gd name="connsiteX5" fmla="*/ 41826 w 2076126"/>
                  <a:gd name="connsiteY5" fmla="*/ 3510405 h 4212101"/>
                  <a:gd name="connsiteX0" fmla="*/ 1599603 w 2076126"/>
                  <a:gd name="connsiteY0" fmla="*/ 325933 h 4212102"/>
                  <a:gd name="connsiteX1" fmla="*/ 2002965 w 2076126"/>
                  <a:gd name="connsiteY1" fmla="*/ 405447 h 4212102"/>
                  <a:gd name="connsiteX2" fmla="*/ 200669 w 2076126"/>
                  <a:gd name="connsiteY2" fmla="*/ 4063047 h 4212102"/>
                  <a:gd name="connsiteX3" fmla="*/ 28391 w 2076126"/>
                  <a:gd name="connsiteY3" fmla="*/ 3506455 h 4212102"/>
                  <a:gd name="connsiteX4" fmla="*/ 58249 w 2076126"/>
                  <a:gd name="connsiteY4" fmla="*/ 3539540 h 4212102"/>
                  <a:gd name="connsiteX5" fmla="*/ 51495 w 2076126"/>
                  <a:gd name="connsiteY5" fmla="*/ 3583246 h 4212102"/>
                  <a:gd name="connsiteX0" fmla="*/ 1599603 w 2076126"/>
                  <a:gd name="connsiteY0" fmla="*/ 325933 h 4211371"/>
                  <a:gd name="connsiteX1" fmla="*/ 2002965 w 2076126"/>
                  <a:gd name="connsiteY1" fmla="*/ 405447 h 4211371"/>
                  <a:gd name="connsiteX2" fmla="*/ 200669 w 2076126"/>
                  <a:gd name="connsiteY2" fmla="*/ 4063047 h 4211371"/>
                  <a:gd name="connsiteX3" fmla="*/ 28391 w 2076126"/>
                  <a:gd name="connsiteY3" fmla="*/ 3506455 h 4211371"/>
                  <a:gd name="connsiteX4" fmla="*/ 58249 w 2076126"/>
                  <a:gd name="connsiteY4" fmla="*/ 3583245 h 4211371"/>
                  <a:gd name="connsiteX5" fmla="*/ 51495 w 2076126"/>
                  <a:gd name="connsiteY5" fmla="*/ 3583246 h 4211371"/>
                  <a:gd name="connsiteX0" fmla="*/ 1651788 w 2128311"/>
                  <a:gd name="connsiteY0" fmla="*/ 325933 h 4236029"/>
                  <a:gd name="connsiteX1" fmla="*/ 2055150 w 2128311"/>
                  <a:gd name="connsiteY1" fmla="*/ 405447 h 4236029"/>
                  <a:gd name="connsiteX2" fmla="*/ 252854 w 2128311"/>
                  <a:gd name="connsiteY2" fmla="*/ 4063047 h 4236029"/>
                  <a:gd name="connsiteX3" fmla="*/ 3233 w 2128311"/>
                  <a:gd name="connsiteY3" fmla="*/ 3637570 h 4236029"/>
                  <a:gd name="connsiteX4" fmla="*/ 110434 w 2128311"/>
                  <a:gd name="connsiteY4" fmla="*/ 3583245 h 4236029"/>
                  <a:gd name="connsiteX5" fmla="*/ 103680 w 2128311"/>
                  <a:gd name="connsiteY5" fmla="*/ 3583246 h 4236029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4" fmla="*/ 87565 w 2105442"/>
                  <a:gd name="connsiteY4" fmla="*/ 3583245 h 4258230"/>
                  <a:gd name="connsiteX5" fmla="*/ 80811 w 2105442"/>
                  <a:gd name="connsiteY5" fmla="*/ 3583246 h 4258230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4" fmla="*/ 87565 w 2105442"/>
                  <a:gd name="connsiteY4" fmla="*/ 3583245 h 4258230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0" fmla="*/ 1589269 w 2065792"/>
                  <a:gd name="connsiteY0" fmla="*/ 325933 h 4230198"/>
                  <a:gd name="connsiteX1" fmla="*/ 1992631 w 2065792"/>
                  <a:gd name="connsiteY1" fmla="*/ 405447 h 4230198"/>
                  <a:gd name="connsiteX2" fmla="*/ 190335 w 2065792"/>
                  <a:gd name="connsiteY2" fmla="*/ 4063047 h 4230198"/>
                  <a:gd name="connsiteX3" fmla="*/ 37393 w 2065792"/>
                  <a:gd name="connsiteY3" fmla="*/ 3608434 h 4230198"/>
                  <a:gd name="connsiteX0" fmla="*/ 1551876 w 2020677"/>
                  <a:gd name="connsiteY0" fmla="*/ 329779 h 4285123"/>
                  <a:gd name="connsiteX1" fmla="*/ 1955238 w 2020677"/>
                  <a:gd name="connsiteY1" fmla="*/ 409293 h 4285123"/>
                  <a:gd name="connsiteX2" fmla="*/ 268957 w 2020677"/>
                  <a:gd name="connsiteY2" fmla="*/ 4125167 h 4285123"/>
                  <a:gd name="connsiteX3" fmla="*/ 0 w 2020677"/>
                  <a:gd name="connsiteY3" fmla="*/ 3612280 h 4285123"/>
                  <a:gd name="connsiteX0" fmla="*/ 1579045 w 2054276"/>
                  <a:gd name="connsiteY0" fmla="*/ 326896 h 4243872"/>
                  <a:gd name="connsiteX1" fmla="*/ 1982407 w 2054276"/>
                  <a:gd name="connsiteY1" fmla="*/ 406410 h 4243872"/>
                  <a:gd name="connsiteX2" fmla="*/ 199447 w 2054276"/>
                  <a:gd name="connsiteY2" fmla="*/ 4078580 h 4243872"/>
                  <a:gd name="connsiteX3" fmla="*/ 27169 w 2054276"/>
                  <a:gd name="connsiteY3" fmla="*/ 3609397 h 4243872"/>
                  <a:gd name="connsiteX0" fmla="*/ 1582727 w 2109429"/>
                  <a:gd name="connsiteY0" fmla="*/ 262075 h 4170266"/>
                  <a:gd name="connsiteX1" fmla="*/ 2044096 w 2109429"/>
                  <a:gd name="connsiteY1" fmla="*/ 472704 h 4170266"/>
                  <a:gd name="connsiteX2" fmla="*/ 203129 w 2109429"/>
                  <a:gd name="connsiteY2" fmla="*/ 4013759 h 4170266"/>
                  <a:gd name="connsiteX3" fmla="*/ 30851 w 2109429"/>
                  <a:gd name="connsiteY3" fmla="*/ 3544576 h 4170266"/>
                  <a:gd name="connsiteX0" fmla="*/ 1572507 w 2099209"/>
                  <a:gd name="connsiteY0" fmla="*/ 262075 h 4204089"/>
                  <a:gd name="connsiteX1" fmla="*/ 2033876 w 2099209"/>
                  <a:gd name="connsiteY1" fmla="*/ 472704 h 4204089"/>
                  <a:gd name="connsiteX2" fmla="*/ 192909 w 2099209"/>
                  <a:gd name="connsiteY2" fmla="*/ 4013759 h 4204089"/>
                  <a:gd name="connsiteX3" fmla="*/ 39967 w 2099209"/>
                  <a:gd name="connsiteY3" fmla="*/ 3704827 h 4204089"/>
                  <a:gd name="connsiteX0" fmla="*/ 1624730 w 2151432"/>
                  <a:gd name="connsiteY0" fmla="*/ 262075 h 4173057"/>
                  <a:gd name="connsiteX1" fmla="*/ 2086099 w 2151432"/>
                  <a:gd name="connsiteY1" fmla="*/ 472704 h 4173057"/>
                  <a:gd name="connsiteX2" fmla="*/ 245132 w 2151432"/>
                  <a:gd name="connsiteY2" fmla="*/ 4013759 h 4173057"/>
                  <a:gd name="connsiteX3" fmla="*/ 5180 w 2151432"/>
                  <a:gd name="connsiteY3" fmla="*/ 3559144 h 417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1432" h="4173057">
                    <a:moveTo>
                      <a:pt x="1624730" y="262075"/>
                    </a:moveTo>
                    <a:cubicBezTo>
                      <a:pt x="1885356" y="-86899"/>
                      <a:pt x="2316032" y="-152577"/>
                      <a:pt x="2086099" y="472704"/>
                    </a:cubicBezTo>
                    <a:cubicBezTo>
                      <a:pt x="1856166" y="1097985"/>
                      <a:pt x="591952" y="3499352"/>
                      <a:pt x="245132" y="4013759"/>
                    </a:cubicBezTo>
                    <a:cubicBezTo>
                      <a:pt x="-101688" y="4528166"/>
                      <a:pt x="28917" y="3639111"/>
                      <a:pt x="5180" y="3559144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29" name="Picture 57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795703" y="1306695"/>
                <a:ext cx="1081088" cy="974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任意形状 32"/>
              <p:cNvSpPr/>
              <p:nvPr/>
            </p:nvSpPr>
            <p:spPr>
              <a:xfrm rot="1472078">
                <a:off x="3113465" y="1982080"/>
                <a:ext cx="2949062" cy="3796061"/>
              </a:xfrm>
              <a:custGeom>
                <a:avLst/>
                <a:gdLst>
                  <a:gd name="connsiteX0" fmla="*/ 1745182 w 2115334"/>
                  <a:gd name="connsiteY0" fmla="*/ 425056 h 4131571"/>
                  <a:gd name="connsiteX1" fmla="*/ 2010225 w 2115334"/>
                  <a:gd name="connsiteY1" fmla="*/ 319039 h 4131571"/>
                  <a:gd name="connsiteX2" fmla="*/ 207929 w 2115334"/>
                  <a:gd name="connsiteY2" fmla="*/ 3976639 h 4131571"/>
                  <a:gd name="connsiteX3" fmla="*/ 35651 w 2115334"/>
                  <a:gd name="connsiteY3" fmla="*/ 3420047 h 4131571"/>
                  <a:gd name="connsiteX4" fmla="*/ 181425 w 2115334"/>
                  <a:gd name="connsiteY4" fmla="*/ 3115247 h 4131571"/>
                  <a:gd name="connsiteX5" fmla="*/ 565738 w 2115334"/>
                  <a:gd name="connsiteY5" fmla="*/ 2598413 h 4131571"/>
                  <a:gd name="connsiteX0" fmla="*/ 1745182 w 2115334"/>
                  <a:gd name="connsiteY0" fmla="*/ 425056 h 4131571"/>
                  <a:gd name="connsiteX1" fmla="*/ 2010225 w 2115334"/>
                  <a:gd name="connsiteY1" fmla="*/ 319039 h 4131571"/>
                  <a:gd name="connsiteX2" fmla="*/ 207929 w 2115334"/>
                  <a:gd name="connsiteY2" fmla="*/ 3976639 h 4131571"/>
                  <a:gd name="connsiteX3" fmla="*/ 35651 w 2115334"/>
                  <a:gd name="connsiteY3" fmla="*/ 3420047 h 4131571"/>
                  <a:gd name="connsiteX4" fmla="*/ 181425 w 2115334"/>
                  <a:gd name="connsiteY4" fmla="*/ 3115247 h 4131571"/>
                  <a:gd name="connsiteX5" fmla="*/ 38396 w 2115334"/>
                  <a:gd name="connsiteY5" fmla="*/ 3380291 h 4131571"/>
                  <a:gd name="connsiteX0" fmla="*/ 1734963 w 2105115"/>
                  <a:gd name="connsiteY0" fmla="*/ 425056 h 4126928"/>
                  <a:gd name="connsiteX1" fmla="*/ 2000006 w 2105115"/>
                  <a:gd name="connsiteY1" fmla="*/ 319039 h 4126928"/>
                  <a:gd name="connsiteX2" fmla="*/ 197710 w 2105115"/>
                  <a:gd name="connsiteY2" fmla="*/ 3976639 h 4126928"/>
                  <a:gd name="connsiteX3" fmla="*/ 25432 w 2105115"/>
                  <a:gd name="connsiteY3" fmla="*/ 3420047 h 4126928"/>
                  <a:gd name="connsiteX4" fmla="*/ 6952 w 2105115"/>
                  <a:gd name="connsiteY4" fmla="*/ 3380290 h 4126928"/>
                  <a:gd name="connsiteX5" fmla="*/ 28177 w 2105115"/>
                  <a:gd name="connsiteY5" fmla="*/ 3380291 h 4126928"/>
                  <a:gd name="connsiteX0" fmla="*/ 1734963 w 2105115"/>
                  <a:gd name="connsiteY0" fmla="*/ 425056 h 4126928"/>
                  <a:gd name="connsiteX1" fmla="*/ 2000006 w 2105115"/>
                  <a:gd name="connsiteY1" fmla="*/ 319039 h 4126928"/>
                  <a:gd name="connsiteX2" fmla="*/ 197710 w 2105115"/>
                  <a:gd name="connsiteY2" fmla="*/ 3976639 h 4126928"/>
                  <a:gd name="connsiteX3" fmla="*/ 25432 w 2105115"/>
                  <a:gd name="connsiteY3" fmla="*/ 3420047 h 4126928"/>
                  <a:gd name="connsiteX4" fmla="*/ 6952 w 2105115"/>
                  <a:gd name="connsiteY4" fmla="*/ 3380290 h 4126928"/>
                  <a:gd name="connsiteX5" fmla="*/ 19532 w 2105115"/>
                  <a:gd name="connsiteY5" fmla="*/ 3380291 h 4126928"/>
                  <a:gd name="connsiteX0" fmla="*/ 1596644 w 2073167"/>
                  <a:gd name="connsiteY0" fmla="*/ 325933 h 4213336"/>
                  <a:gd name="connsiteX1" fmla="*/ 2000006 w 2073167"/>
                  <a:gd name="connsiteY1" fmla="*/ 405447 h 4213336"/>
                  <a:gd name="connsiteX2" fmla="*/ 197710 w 2073167"/>
                  <a:gd name="connsiteY2" fmla="*/ 4063047 h 4213336"/>
                  <a:gd name="connsiteX3" fmla="*/ 25432 w 2073167"/>
                  <a:gd name="connsiteY3" fmla="*/ 3506455 h 4213336"/>
                  <a:gd name="connsiteX4" fmla="*/ 6952 w 2073167"/>
                  <a:gd name="connsiteY4" fmla="*/ 3466698 h 4213336"/>
                  <a:gd name="connsiteX5" fmla="*/ 19532 w 2073167"/>
                  <a:gd name="connsiteY5" fmla="*/ 3466699 h 4213336"/>
                  <a:gd name="connsiteX0" fmla="*/ 1596644 w 2073167"/>
                  <a:gd name="connsiteY0" fmla="*/ 325933 h 4213336"/>
                  <a:gd name="connsiteX1" fmla="*/ 2000006 w 2073167"/>
                  <a:gd name="connsiteY1" fmla="*/ 405447 h 4213336"/>
                  <a:gd name="connsiteX2" fmla="*/ 197710 w 2073167"/>
                  <a:gd name="connsiteY2" fmla="*/ 4063047 h 4213336"/>
                  <a:gd name="connsiteX3" fmla="*/ 25432 w 2073167"/>
                  <a:gd name="connsiteY3" fmla="*/ 3506455 h 4213336"/>
                  <a:gd name="connsiteX4" fmla="*/ 6952 w 2073167"/>
                  <a:gd name="connsiteY4" fmla="*/ 3466698 h 4213336"/>
                  <a:gd name="connsiteX5" fmla="*/ 38867 w 2073167"/>
                  <a:gd name="connsiteY5" fmla="*/ 3510405 h 4213336"/>
                  <a:gd name="connsiteX0" fmla="*/ 1599603 w 2076126"/>
                  <a:gd name="connsiteY0" fmla="*/ 325933 h 4212101"/>
                  <a:gd name="connsiteX1" fmla="*/ 2002965 w 2076126"/>
                  <a:gd name="connsiteY1" fmla="*/ 405447 h 4212101"/>
                  <a:gd name="connsiteX2" fmla="*/ 200669 w 2076126"/>
                  <a:gd name="connsiteY2" fmla="*/ 4063047 h 4212101"/>
                  <a:gd name="connsiteX3" fmla="*/ 28391 w 2076126"/>
                  <a:gd name="connsiteY3" fmla="*/ 3506455 h 4212101"/>
                  <a:gd name="connsiteX4" fmla="*/ 58249 w 2076126"/>
                  <a:gd name="connsiteY4" fmla="*/ 3539540 h 4212101"/>
                  <a:gd name="connsiteX5" fmla="*/ 41826 w 2076126"/>
                  <a:gd name="connsiteY5" fmla="*/ 3510405 h 4212101"/>
                  <a:gd name="connsiteX0" fmla="*/ 1599603 w 2076126"/>
                  <a:gd name="connsiteY0" fmla="*/ 325933 h 4212102"/>
                  <a:gd name="connsiteX1" fmla="*/ 2002965 w 2076126"/>
                  <a:gd name="connsiteY1" fmla="*/ 405447 h 4212102"/>
                  <a:gd name="connsiteX2" fmla="*/ 200669 w 2076126"/>
                  <a:gd name="connsiteY2" fmla="*/ 4063047 h 4212102"/>
                  <a:gd name="connsiteX3" fmla="*/ 28391 w 2076126"/>
                  <a:gd name="connsiteY3" fmla="*/ 3506455 h 4212102"/>
                  <a:gd name="connsiteX4" fmla="*/ 58249 w 2076126"/>
                  <a:gd name="connsiteY4" fmla="*/ 3539540 h 4212102"/>
                  <a:gd name="connsiteX5" fmla="*/ 51495 w 2076126"/>
                  <a:gd name="connsiteY5" fmla="*/ 3583246 h 4212102"/>
                  <a:gd name="connsiteX0" fmla="*/ 1599603 w 2076126"/>
                  <a:gd name="connsiteY0" fmla="*/ 325933 h 4211371"/>
                  <a:gd name="connsiteX1" fmla="*/ 2002965 w 2076126"/>
                  <a:gd name="connsiteY1" fmla="*/ 405447 h 4211371"/>
                  <a:gd name="connsiteX2" fmla="*/ 200669 w 2076126"/>
                  <a:gd name="connsiteY2" fmla="*/ 4063047 h 4211371"/>
                  <a:gd name="connsiteX3" fmla="*/ 28391 w 2076126"/>
                  <a:gd name="connsiteY3" fmla="*/ 3506455 h 4211371"/>
                  <a:gd name="connsiteX4" fmla="*/ 58249 w 2076126"/>
                  <a:gd name="connsiteY4" fmla="*/ 3583245 h 4211371"/>
                  <a:gd name="connsiteX5" fmla="*/ 51495 w 2076126"/>
                  <a:gd name="connsiteY5" fmla="*/ 3583246 h 4211371"/>
                  <a:gd name="connsiteX0" fmla="*/ 1651788 w 2128311"/>
                  <a:gd name="connsiteY0" fmla="*/ 325933 h 4236029"/>
                  <a:gd name="connsiteX1" fmla="*/ 2055150 w 2128311"/>
                  <a:gd name="connsiteY1" fmla="*/ 405447 h 4236029"/>
                  <a:gd name="connsiteX2" fmla="*/ 252854 w 2128311"/>
                  <a:gd name="connsiteY2" fmla="*/ 4063047 h 4236029"/>
                  <a:gd name="connsiteX3" fmla="*/ 3233 w 2128311"/>
                  <a:gd name="connsiteY3" fmla="*/ 3637570 h 4236029"/>
                  <a:gd name="connsiteX4" fmla="*/ 110434 w 2128311"/>
                  <a:gd name="connsiteY4" fmla="*/ 3583245 h 4236029"/>
                  <a:gd name="connsiteX5" fmla="*/ 103680 w 2128311"/>
                  <a:gd name="connsiteY5" fmla="*/ 3583246 h 4236029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4" fmla="*/ 87565 w 2105442"/>
                  <a:gd name="connsiteY4" fmla="*/ 3583245 h 4258230"/>
                  <a:gd name="connsiteX5" fmla="*/ 80811 w 2105442"/>
                  <a:gd name="connsiteY5" fmla="*/ 3583246 h 4258230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4" fmla="*/ 87565 w 2105442"/>
                  <a:gd name="connsiteY4" fmla="*/ 3583245 h 4258230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0" fmla="*/ 1589269 w 2065792"/>
                  <a:gd name="connsiteY0" fmla="*/ 325933 h 4230198"/>
                  <a:gd name="connsiteX1" fmla="*/ 1992631 w 2065792"/>
                  <a:gd name="connsiteY1" fmla="*/ 405447 h 4230198"/>
                  <a:gd name="connsiteX2" fmla="*/ 190335 w 2065792"/>
                  <a:gd name="connsiteY2" fmla="*/ 4063047 h 4230198"/>
                  <a:gd name="connsiteX3" fmla="*/ 37393 w 2065792"/>
                  <a:gd name="connsiteY3" fmla="*/ 3608434 h 4230198"/>
                  <a:gd name="connsiteX0" fmla="*/ 1551876 w 2020677"/>
                  <a:gd name="connsiteY0" fmla="*/ 329779 h 4285123"/>
                  <a:gd name="connsiteX1" fmla="*/ 1955238 w 2020677"/>
                  <a:gd name="connsiteY1" fmla="*/ 409293 h 4285123"/>
                  <a:gd name="connsiteX2" fmla="*/ 268957 w 2020677"/>
                  <a:gd name="connsiteY2" fmla="*/ 4125167 h 4285123"/>
                  <a:gd name="connsiteX3" fmla="*/ 0 w 2020677"/>
                  <a:gd name="connsiteY3" fmla="*/ 3612280 h 4285123"/>
                  <a:gd name="connsiteX0" fmla="*/ 1579045 w 2054276"/>
                  <a:gd name="connsiteY0" fmla="*/ 326896 h 4243872"/>
                  <a:gd name="connsiteX1" fmla="*/ 1982407 w 2054276"/>
                  <a:gd name="connsiteY1" fmla="*/ 406410 h 4243872"/>
                  <a:gd name="connsiteX2" fmla="*/ 199447 w 2054276"/>
                  <a:gd name="connsiteY2" fmla="*/ 4078580 h 4243872"/>
                  <a:gd name="connsiteX3" fmla="*/ 27169 w 2054276"/>
                  <a:gd name="connsiteY3" fmla="*/ 3609397 h 4243872"/>
                  <a:gd name="connsiteX0" fmla="*/ 1582727 w 2109429"/>
                  <a:gd name="connsiteY0" fmla="*/ 262075 h 4170266"/>
                  <a:gd name="connsiteX1" fmla="*/ 2044096 w 2109429"/>
                  <a:gd name="connsiteY1" fmla="*/ 472704 h 4170266"/>
                  <a:gd name="connsiteX2" fmla="*/ 203129 w 2109429"/>
                  <a:gd name="connsiteY2" fmla="*/ 4013759 h 4170266"/>
                  <a:gd name="connsiteX3" fmla="*/ 30851 w 2109429"/>
                  <a:gd name="connsiteY3" fmla="*/ 3544576 h 4170266"/>
                  <a:gd name="connsiteX0" fmla="*/ 1572507 w 2099209"/>
                  <a:gd name="connsiteY0" fmla="*/ 262075 h 4204089"/>
                  <a:gd name="connsiteX1" fmla="*/ 2033876 w 2099209"/>
                  <a:gd name="connsiteY1" fmla="*/ 472704 h 4204089"/>
                  <a:gd name="connsiteX2" fmla="*/ 192909 w 2099209"/>
                  <a:gd name="connsiteY2" fmla="*/ 4013759 h 4204089"/>
                  <a:gd name="connsiteX3" fmla="*/ 39967 w 2099209"/>
                  <a:gd name="connsiteY3" fmla="*/ 3704827 h 4204089"/>
                  <a:gd name="connsiteX0" fmla="*/ 1624730 w 2151432"/>
                  <a:gd name="connsiteY0" fmla="*/ 262075 h 4173057"/>
                  <a:gd name="connsiteX1" fmla="*/ 2086099 w 2151432"/>
                  <a:gd name="connsiteY1" fmla="*/ 472704 h 4173057"/>
                  <a:gd name="connsiteX2" fmla="*/ 245132 w 2151432"/>
                  <a:gd name="connsiteY2" fmla="*/ 4013759 h 4173057"/>
                  <a:gd name="connsiteX3" fmla="*/ 5180 w 2151432"/>
                  <a:gd name="connsiteY3" fmla="*/ 3559144 h 417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1432" h="4173057">
                    <a:moveTo>
                      <a:pt x="1624730" y="262075"/>
                    </a:moveTo>
                    <a:cubicBezTo>
                      <a:pt x="1885356" y="-86899"/>
                      <a:pt x="2316032" y="-152577"/>
                      <a:pt x="2086099" y="472704"/>
                    </a:cubicBezTo>
                    <a:cubicBezTo>
                      <a:pt x="1856166" y="1097985"/>
                      <a:pt x="591952" y="3499352"/>
                      <a:pt x="245132" y="4013759"/>
                    </a:cubicBezTo>
                    <a:cubicBezTo>
                      <a:pt x="-101688" y="4528166"/>
                      <a:pt x="28917" y="3639111"/>
                      <a:pt x="5180" y="3559144"/>
                    </a:cubicBezTo>
                  </a:path>
                </a:pathLst>
              </a:custGeom>
              <a:noFill/>
              <a:ln w="38100">
                <a:solidFill>
                  <a:srgbClr val="0070C0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6562623" y="1386456"/>
                <a:ext cx="1168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/>
                  <a:t>FY-3E(EM)</a:t>
                </a:r>
                <a:endParaRPr lang="zh-CN" altLang="en-US" b="1" dirty="0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6285403" y="3524281"/>
                <a:ext cx="1751669" cy="6020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/>
                  <a:t>FY-3 (09/10)</a:t>
                </a:r>
                <a:endParaRPr lang="zh-CN" altLang="en-US" b="1" dirty="0"/>
              </a:p>
            </p:txBody>
          </p:sp>
          <p:pic>
            <p:nvPicPr>
              <p:cNvPr id="33" name="Picture 22" descr="Jason-1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5768" y="3240232"/>
                <a:ext cx="954904" cy="3559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任意形状 29"/>
              <p:cNvSpPr/>
              <p:nvPr/>
            </p:nvSpPr>
            <p:spPr>
              <a:xfrm flipH="1">
                <a:off x="3840480" y="1656678"/>
                <a:ext cx="1816382" cy="4109796"/>
              </a:xfrm>
              <a:custGeom>
                <a:avLst/>
                <a:gdLst>
                  <a:gd name="connsiteX0" fmla="*/ 1745182 w 2115334"/>
                  <a:gd name="connsiteY0" fmla="*/ 425056 h 4131571"/>
                  <a:gd name="connsiteX1" fmla="*/ 2010225 w 2115334"/>
                  <a:gd name="connsiteY1" fmla="*/ 319039 h 4131571"/>
                  <a:gd name="connsiteX2" fmla="*/ 207929 w 2115334"/>
                  <a:gd name="connsiteY2" fmla="*/ 3976639 h 4131571"/>
                  <a:gd name="connsiteX3" fmla="*/ 35651 w 2115334"/>
                  <a:gd name="connsiteY3" fmla="*/ 3420047 h 4131571"/>
                  <a:gd name="connsiteX4" fmla="*/ 181425 w 2115334"/>
                  <a:gd name="connsiteY4" fmla="*/ 3115247 h 4131571"/>
                  <a:gd name="connsiteX5" fmla="*/ 565738 w 2115334"/>
                  <a:gd name="connsiteY5" fmla="*/ 2598413 h 4131571"/>
                  <a:gd name="connsiteX0" fmla="*/ 1745182 w 2115334"/>
                  <a:gd name="connsiteY0" fmla="*/ 425056 h 4131571"/>
                  <a:gd name="connsiteX1" fmla="*/ 2010225 w 2115334"/>
                  <a:gd name="connsiteY1" fmla="*/ 319039 h 4131571"/>
                  <a:gd name="connsiteX2" fmla="*/ 207929 w 2115334"/>
                  <a:gd name="connsiteY2" fmla="*/ 3976639 h 4131571"/>
                  <a:gd name="connsiteX3" fmla="*/ 35651 w 2115334"/>
                  <a:gd name="connsiteY3" fmla="*/ 3420047 h 4131571"/>
                  <a:gd name="connsiteX4" fmla="*/ 181425 w 2115334"/>
                  <a:gd name="connsiteY4" fmla="*/ 3115247 h 4131571"/>
                  <a:gd name="connsiteX5" fmla="*/ 38396 w 2115334"/>
                  <a:gd name="connsiteY5" fmla="*/ 3380291 h 4131571"/>
                  <a:gd name="connsiteX0" fmla="*/ 1734963 w 2105115"/>
                  <a:gd name="connsiteY0" fmla="*/ 425056 h 4126928"/>
                  <a:gd name="connsiteX1" fmla="*/ 2000006 w 2105115"/>
                  <a:gd name="connsiteY1" fmla="*/ 319039 h 4126928"/>
                  <a:gd name="connsiteX2" fmla="*/ 197710 w 2105115"/>
                  <a:gd name="connsiteY2" fmla="*/ 3976639 h 4126928"/>
                  <a:gd name="connsiteX3" fmla="*/ 25432 w 2105115"/>
                  <a:gd name="connsiteY3" fmla="*/ 3420047 h 4126928"/>
                  <a:gd name="connsiteX4" fmla="*/ 6952 w 2105115"/>
                  <a:gd name="connsiteY4" fmla="*/ 3380290 h 4126928"/>
                  <a:gd name="connsiteX5" fmla="*/ 28177 w 2105115"/>
                  <a:gd name="connsiteY5" fmla="*/ 3380291 h 4126928"/>
                  <a:gd name="connsiteX0" fmla="*/ 1734963 w 2105115"/>
                  <a:gd name="connsiteY0" fmla="*/ 425056 h 4126928"/>
                  <a:gd name="connsiteX1" fmla="*/ 2000006 w 2105115"/>
                  <a:gd name="connsiteY1" fmla="*/ 319039 h 4126928"/>
                  <a:gd name="connsiteX2" fmla="*/ 197710 w 2105115"/>
                  <a:gd name="connsiteY2" fmla="*/ 3976639 h 4126928"/>
                  <a:gd name="connsiteX3" fmla="*/ 25432 w 2105115"/>
                  <a:gd name="connsiteY3" fmla="*/ 3420047 h 4126928"/>
                  <a:gd name="connsiteX4" fmla="*/ 6952 w 2105115"/>
                  <a:gd name="connsiteY4" fmla="*/ 3380290 h 4126928"/>
                  <a:gd name="connsiteX5" fmla="*/ 19532 w 2105115"/>
                  <a:gd name="connsiteY5" fmla="*/ 3380291 h 4126928"/>
                  <a:gd name="connsiteX0" fmla="*/ 1596644 w 2073167"/>
                  <a:gd name="connsiteY0" fmla="*/ 325933 h 4213336"/>
                  <a:gd name="connsiteX1" fmla="*/ 2000006 w 2073167"/>
                  <a:gd name="connsiteY1" fmla="*/ 405447 h 4213336"/>
                  <a:gd name="connsiteX2" fmla="*/ 197710 w 2073167"/>
                  <a:gd name="connsiteY2" fmla="*/ 4063047 h 4213336"/>
                  <a:gd name="connsiteX3" fmla="*/ 25432 w 2073167"/>
                  <a:gd name="connsiteY3" fmla="*/ 3506455 h 4213336"/>
                  <a:gd name="connsiteX4" fmla="*/ 6952 w 2073167"/>
                  <a:gd name="connsiteY4" fmla="*/ 3466698 h 4213336"/>
                  <a:gd name="connsiteX5" fmla="*/ 19532 w 2073167"/>
                  <a:gd name="connsiteY5" fmla="*/ 3466699 h 4213336"/>
                  <a:gd name="connsiteX0" fmla="*/ 1596644 w 2073167"/>
                  <a:gd name="connsiteY0" fmla="*/ 325933 h 4213336"/>
                  <a:gd name="connsiteX1" fmla="*/ 2000006 w 2073167"/>
                  <a:gd name="connsiteY1" fmla="*/ 405447 h 4213336"/>
                  <a:gd name="connsiteX2" fmla="*/ 197710 w 2073167"/>
                  <a:gd name="connsiteY2" fmla="*/ 4063047 h 4213336"/>
                  <a:gd name="connsiteX3" fmla="*/ 25432 w 2073167"/>
                  <a:gd name="connsiteY3" fmla="*/ 3506455 h 4213336"/>
                  <a:gd name="connsiteX4" fmla="*/ 6952 w 2073167"/>
                  <a:gd name="connsiteY4" fmla="*/ 3466698 h 4213336"/>
                  <a:gd name="connsiteX5" fmla="*/ 38867 w 2073167"/>
                  <a:gd name="connsiteY5" fmla="*/ 3510405 h 4213336"/>
                  <a:gd name="connsiteX0" fmla="*/ 1599603 w 2076126"/>
                  <a:gd name="connsiteY0" fmla="*/ 325933 h 4212101"/>
                  <a:gd name="connsiteX1" fmla="*/ 2002965 w 2076126"/>
                  <a:gd name="connsiteY1" fmla="*/ 405447 h 4212101"/>
                  <a:gd name="connsiteX2" fmla="*/ 200669 w 2076126"/>
                  <a:gd name="connsiteY2" fmla="*/ 4063047 h 4212101"/>
                  <a:gd name="connsiteX3" fmla="*/ 28391 w 2076126"/>
                  <a:gd name="connsiteY3" fmla="*/ 3506455 h 4212101"/>
                  <a:gd name="connsiteX4" fmla="*/ 58249 w 2076126"/>
                  <a:gd name="connsiteY4" fmla="*/ 3539540 h 4212101"/>
                  <a:gd name="connsiteX5" fmla="*/ 41826 w 2076126"/>
                  <a:gd name="connsiteY5" fmla="*/ 3510405 h 4212101"/>
                  <a:gd name="connsiteX0" fmla="*/ 1599603 w 2076126"/>
                  <a:gd name="connsiteY0" fmla="*/ 325933 h 4212102"/>
                  <a:gd name="connsiteX1" fmla="*/ 2002965 w 2076126"/>
                  <a:gd name="connsiteY1" fmla="*/ 405447 h 4212102"/>
                  <a:gd name="connsiteX2" fmla="*/ 200669 w 2076126"/>
                  <a:gd name="connsiteY2" fmla="*/ 4063047 h 4212102"/>
                  <a:gd name="connsiteX3" fmla="*/ 28391 w 2076126"/>
                  <a:gd name="connsiteY3" fmla="*/ 3506455 h 4212102"/>
                  <a:gd name="connsiteX4" fmla="*/ 58249 w 2076126"/>
                  <a:gd name="connsiteY4" fmla="*/ 3539540 h 4212102"/>
                  <a:gd name="connsiteX5" fmla="*/ 51495 w 2076126"/>
                  <a:gd name="connsiteY5" fmla="*/ 3583246 h 4212102"/>
                  <a:gd name="connsiteX0" fmla="*/ 1599603 w 2076126"/>
                  <a:gd name="connsiteY0" fmla="*/ 325933 h 4211371"/>
                  <a:gd name="connsiteX1" fmla="*/ 2002965 w 2076126"/>
                  <a:gd name="connsiteY1" fmla="*/ 405447 h 4211371"/>
                  <a:gd name="connsiteX2" fmla="*/ 200669 w 2076126"/>
                  <a:gd name="connsiteY2" fmla="*/ 4063047 h 4211371"/>
                  <a:gd name="connsiteX3" fmla="*/ 28391 w 2076126"/>
                  <a:gd name="connsiteY3" fmla="*/ 3506455 h 4211371"/>
                  <a:gd name="connsiteX4" fmla="*/ 58249 w 2076126"/>
                  <a:gd name="connsiteY4" fmla="*/ 3583245 h 4211371"/>
                  <a:gd name="connsiteX5" fmla="*/ 51495 w 2076126"/>
                  <a:gd name="connsiteY5" fmla="*/ 3583246 h 4211371"/>
                  <a:gd name="connsiteX0" fmla="*/ 1651788 w 2128311"/>
                  <a:gd name="connsiteY0" fmla="*/ 325933 h 4236029"/>
                  <a:gd name="connsiteX1" fmla="*/ 2055150 w 2128311"/>
                  <a:gd name="connsiteY1" fmla="*/ 405447 h 4236029"/>
                  <a:gd name="connsiteX2" fmla="*/ 252854 w 2128311"/>
                  <a:gd name="connsiteY2" fmla="*/ 4063047 h 4236029"/>
                  <a:gd name="connsiteX3" fmla="*/ 3233 w 2128311"/>
                  <a:gd name="connsiteY3" fmla="*/ 3637570 h 4236029"/>
                  <a:gd name="connsiteX4" fmla="*/ 110434 w 2128311"/>
                  <a:gd name="connsiteY4" fmla="*/ 3583245 h 4236029"/>
                  <a:gd name="connsiteX5" fmla="*/ 103680 w 2128311"/>
                  <a:gd name="connsiteY5" fmla="*/ 3583246 h 4236029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4" fmla="*/ 87565 w 2105442"/>
                  <a:gd name="connsiteY4" fmla="*/ 3583245 h 4258230"/>
                  <a:gd name="connsiteX5" fmla="*/ 80811 w 2105442"/>
                  <a:gd name="connsiteY5" fmla="*/ 3583246 h 4258230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4" fmla="*/ 87565 w 2105442"/>
                  <a:gd name="connsiteY4" fmla="*/ 3583245 h 4258230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0" fmla="*/ 1589269 w 2065792"/>
                  <a:gd name="connsiteY0" fmla="*/ 325933 h 4230198"/>
                  <a:gd name="connsiteX1" fmla="*/ 1992631 w 2065792"/>
                  <a:gd name="connsiteY1" fmla="*/ 405447 h 4230198"/>
                  <a:gd name="connsiteX2" fmla="*/ 190335 w 2065792"/>
                  <a:gd name="connsiteY2" fmla="*/ 4063047 h 4230198"/>
                  <a:gd name="connsiteX3" fmla="*/ 37393 w 2065792"/>
                  <a:gd name="connsiteY3" fmla="*/ 3608434 h 4230198"/>
                  <a:gd name="connsiteX0" fmla="*/ 1551876 w 2020677"/>
                  <a:gd name="connsiteY0" fmla="*/ 329779 h 4285123"/>
                  <a:gd name="connsiteX1" fmla="*/ 1955238 w 2020677"/>
                  <a:gd name="connsiteY1" fmla="*/ 409293 h 4285123"/>
                  <a:gd name="connsiteX2" fmla="*/ 268957 w 2020677"/>
                  <a:gd name="connsiteY2" fmla="*/ 4125167 h 4285123"/>
                  <a:gd name="connsiteX3" fmla="*/ 0 w 2020677"/>
                  <a:gd name="connsiteY3" fmla="*/ 3612280 h 4285123"/>
                  <a:gd name="connsiteX0" fmla="*/ 1579045 w 2054276"/>
                  <a:gd name="connsiteY0" fmla="*/ 326896 h 4243872"/>
                  <a:gd name="connsiteX1" fmla="*/ 1982407 w 2054276"/>
                  <a:gd name="connsiteY1" fmla="*/ 406410 h 4243872"/>
                  <a:gd name="connsiteX2" fmla="*/ 199447 w 2054276"/>
                  <a:gd name="connsiteY2" fmla="*/ 4078580 h 4243872"/>
                  <a:gd name="connsiteX3" fmla="*/ 27169 w 2054276"/>
                  <a:gd name="connsiteY3" fmla="*/ 3609397 h 4243872"/>
                  <a:gd name="connsiteX0" fmla="*/ 1582727 w 2109429"/>
                  <a:gd name="connsiteY0" fmla="*/ 262075 h 4170266"/>
                  <a:gd name="connsiteX1" fmla="*/ 2044096 w 2109429"/>
                  <a:gd name="connsiteY1" fmla="*/ 472704 h 4170266"/>
                  <a:gd name="connsiteX2" fmla="*/ 203129 w 2109429"/>
                  <a:gd name="connsiteY2" fmla="*/ 4013759 h 4170266"/>
                  <a:gd name="connsiteX3" fmla="*/ 30851 w 2109429"/>
                  <a:gd name="connsiteY3" fmla="*/ 3544576 h 4170266"/>
                  <a:gd name="connsiteX0" fmla="*/ 1572507 w 2099209"/>
                  <a:gd name="connsiteY0" fmla="*/ 262075 h 4204089"/>
                  <a:gd name="connsiteX1" fmla="*/ 2033876 w 2099209"/>
                  <a:gd name="connsiteY1" fmla="*/ 472704 h 4204089"/>
                  <a:gd name="connsiteX2" fmla="*/ 192909 w 2099209"/>
                  <a:gd name="connsiteY2" fmla="*/ 4013759 h 4204089"/>
                  <a:gd name="connsiteX3" fmla="*/ 39967 w 2099209"/>
                  <a:gd name="connsiteY3" fmla="*/ 3704827 h 4204089"/>
                  <a:gd name="connsiteX0" fmla="*/ 1624730 w 2151432"/>
                  <a:gd name="connsiteY0" fmla="*/ 262075 h 4173057"/>
                  <a:gd name="connsiteX1" fmla="*/ 2086099 w 2151432"/>
                  <a:gd name="connsiteY1" fmla="*/ 472704 h 4173057"/>
                  <a:gd name="connsiteX2" fmla="*/ 245132 w 2151432"/>
                  <a:gd name="connsiteY2" fmla="*/ 4013759 h 4173057"/>
                  <a:gd name="connsiteX3" fmla="*/ 5180 w 2151432"/>
                  <a:gd name="connsiteY3" fmla="*/ 3559144 h 417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1432" h="4173057">
                    <a:moveTo>
                      <a:pt x="1624730" y="262075"/>
                    </a:moveTo>
                    <a:cubicBezTo>
                      <a:pt x="1885356" y="-86899"/>
                      <a:pt x="2316032" y="-152577"/>
                      <a:pt x="2086099" y="472704"/>
                    </a:cubicBezTo>
                    <a:cubicBezTo>
                      <a:pt x="1856166" y="1097985"/>
                      <a:pt x="591952" y="3499352"/>
                      <a:pt x="245132" y="4013759"/>
                    </a:cubicBezTo>
                    <a:cubicBezTo>
                      <a:pt x="-101688" y="4528166"/>
                      <a:pt x="28917" y="3639111"/>
                      <a:pt x="5180" y="3559144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35" name="Picture 57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599749" y="1386456"/>
                <a:ext cx="1081088" cy="974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矩形 35"/>
              <p:cNvSpPr/>
              <p:nvPr/>
            </p:nvSpPr>
            <p:spPr>
              <a:xfrm>
                <a:off x="3731819" y="1162413"/>
                <a:ext cx="118974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/>
                  <a:t>FY-3F(AM)</a:t>
                </a:r>
                <a:endParaRPr lang="zh-CN" altLang="en-US" b="1" dirty="0"/>
              </a:p>
            </p:txBody>
          </p:sp>
          <p:sp>
            <p:nvSpPr>
              <p:cNvPr id="37" name="任意形状 29"/>
              <p:cNvSpPr/>
              <p:nvPr/>
            </p:nvSpPr>
            <p:spPr>
              <a:xfrm flipH="1">
                <a:off x="2969819" y="1656679"/>
                <a:ext cx="3128718" cy="3496234"/>
              </a:xfrm>
              <a:custGeom>
                <a:avLst/>
                <a:gdLst>
                  <a:gd name="connsiteX0" fmla="*/ 1745182 w 2115334"/>
                  <a:gd name="connsiteY0" fmla="*/ 425056 h 4131571"/>
                  <a:gd name="connsiteX1" fmla="*/ 2010225 w 2115334"/>
                  <a:gd name="connsiteY1" fmla="*/ 319039 h 4131571"/>
                  <a:gd name="connsiteX2" fmla="*/ 207929 w 2115334"/>
                  <a:gd name="connsiteY2" fmla="*/ 3976639 h 4131571"/>
                  <a:gd name="connsiteX3" fmla="*/ 35651 w 2115334"/>
                  <a:gd name="connsiteY3" fmla="*/ 3420047 h 4131571"/>
                  <a:gd name="connsiteX4" fmla="*/ 181425 w 2115334"/>
                  <a:gd name="connsiteY4" fmla="*/ 3115247 h 4131571"/>
                  <a:gd name="connsiteX5" fmla="*/ 565738 w 2115334"/>
                  <a:gd name="connsiteY5" fmla="*/ 2598413 h 4131571"/>
                  <a:gd name="connsiteX0" fmla="*/ 1745182 w 2115334"/>
                  <a:gd name="connsiteY0" fmla="*/ 425056 h 4131571"/>
                  <a:gd name="connsiteX1" fmla="*/ 2010225 w 2115334"/>
                  <a:gd name="connsiteY1" fmla="*/ 319039 h 4131571"/>
                  <a:gd name="connsiteX2" fmla="*/ 207929 w 2115334"/>
                  <a:gd name="connsiteY2" fmla="*/ 3976639 h 4131571"/>
                  <a:gd name="connsiteX3" fmla="*/ 35651 w 2115334"/>
                  <a:gd name="connsiteY3" fmla="*/ 3420047 h 4131571"/>
                  <a:gd name="connsiteX4" fmla="*/ 181425 w 2115334"/>
                  <a:gd name="connsiteY4" fmla="*/ 3115247 h 4131571"/>
                  <a:gd name="connsiteX5" fmla="*/ 38396 w 2115334"/>
                  <a:gd name="connsiteY5" fmla="*/ 3380291 h 4131571"/>
                  <a:gd name="connsiteX0" fmla="*/ 1734963 w 2105115"/>
                  <a:gd name="connsiteY0" fmla="*/ 425056 h 4126928"/>
                  <a:gd name="connsiteX1" fmla="*/ 2000006 w 2105115"/>
                  <a:gd name="connsiteY1" fmla="*/ 319039 h 4126928"/>
                  <a:gd name="connsiteX2" fmla="*/ 197710 w 2105115"/>
                  <a:gd name="connsiteY2" fmla="*/ 3976639 h 4126928"/>
                  <a:gd name="connsiteX3" fmla="*/ 25432 w 2105115"/>
                  <a:gd name="connsiteY3" fmla="*/ 3420047 h 4126928"/>
                  <a:gd name="connsiteX4" fmla="*/ 6952 w 2105115"/>
                  <a:gd name="connsiteY4" fmla="*/ 3380290 h 4126928"/>
                  <a:gd name="connsiteX5" fmla="*/ 28177 w 2105115"/>
                  <a:gd name="connsiteY5" fmla="*/ 3380291 h 4126928"/>
                  <a:gd name="connsiteX0" fmla="*/ 1734963 w 2105115"/>
                  <a:gd name="connsiteY0" fmla="*/ 425056 h 4126928"/>
                  <a:gd name="connsiteX1" fmla="*/ 2000006 w 2105115"/>
                  <a:gd name="connsiteY1" fmla="*/ 319039 h 4126928"/>
                  <a:gd name="connsiteX2" fmla="*/ 197710 w 2105115"/>
                  <a:gd name="connsiteY2" fmla="*/ 3976639 h 4126928"/>
                  <a:gd name="connsiteX3" fmla="*/ 25432 w 2105115"/>
                  <a:gd name="connsiteY3" fmla="*/ 3420047 h 4126928"/>
                  <a:gd name="connsiteX4" fmla="*/ 6952 w 2105115"/>
                  <a:gd name="connsiteY4" fmla="*/ 3380290 h 4126928"/>
                  <a:gd name="connsiteX5" fmla="*/ 19532 w 2105115"/>
                  <a:gd name="connsiteY5" fmla="*/ 3380291 h 4126928"/>
                  <a:gd name="connsiteX0" fmla="*/ 1596644 w 2073167"/>
                  <a:gd name="connsiteY0" fmla="*/ 325933 h 4213336"/>
                  <a:gd name="connsiteX1" fmla="*/ 2000006 w 2073167"/>
                  <a:gd name="connsiteY1" fmla="*/ 405447 h 4213336"/>
                  <a:gd name="connsiteX2" fmla="*/ 197710 w 2073167"/>
                  <a:gd name="connsiteY2" fmla="*/ 4063047 h 4213336"/>
                  <a:gd name="connsiteX3" fmla="*/ 25432 w 2073167"/>
                  <a:gd name="connsiteY3" fmla="*/ 3506455 h 4213336"/>
                  <a:gd name="connsiteX4" fmla="*/ 6952 w 2073167"/>
                  <a:gd name="connsiteY4" fmla="*/ 3466698 h 4213336"/>
                  <a:gd name="connsiteX5" fmla="*/ 19532 w 2073167"/>
                  <a:gd name="connsiteY5" fmla="*/ 3466699 h 4213336"/>
                  <a:gd name="connsiteX0" fmla="*/ 1596644 w 2073167"/>
                  <a:gd name="connsiteY0" fmla="*/ 325933 h 4213336"/>
                  <a:gd name="connsiteX1" fmla="*/ 2000006 w 2073167"/>
                  <a:gd name="connsiteY1" fmla="*/ 405447 h 4213336"/>
                  <a:gd name="connsiteX2" fmla="*/ 197710 w 2073167"/>
                  <a:gd name="connsiteY2" fmla="*/ 4063047 h 4213336"/>
                  <a:gd name="connsiteX3" fmla="*/ 25432 w 2073167"/>
                  <a:gd name="connsiteY3" fmla="*/ 3506455 h 4213336"/>
                  <a:gd name="connsiteX4" fmla="*/ 6952 w 2073167"/>
                  <a:gd name="connsiteY4" fmla="*/ 3466698 h 4213336"/>
                  <a:gd name="connsiteX5" fmla="*/ 38867 w 2073167"/>
                  <a:gd name="connsiteY5" fmla="*/ 3510405 h 4213336"/>
                  <a:gd name="connsiteX0" fmla="*/ 1599603 w 2076126"/>
                  <a:gd name="connsiteY0" fmla="*/ 325933 h 4212101"/>
                  <a:gd name="connsiteX1" fmla="*/ 2002965 w 2076126"/>
                  <a:gd name="connsiteY1" fmla="*/ 405447 h 4212101"/>
                  <a:gd name="connsiteX2" fmla="*/ 200669 w 2076126"/>
                  <a:gd name="connsiteY2" fmla="*/ 4063047 h 4212101"/>
                  <a:gd name="connsiteX3" fmla="*/ 28391 w 2076126"/>
                  <a:gd name="connsiteY3" fmla="*/ 3506455 h 4212101"/>
                  <a:gd name="connsiteX4" fmla="*/ 58249 w 2076126"/>
                  <a:gd name="connsiteY4" fmla="*/ 3539540 h 4212101"/>
                  <a:gd name="connsiteX5" fmla="*/ 41826 w 2076126"/>
                  <a:gd name="connsiteY5" fmla="*/ 3510405 h 4212101"/>
                  <a:gd name="connsiteX0" fmla="*/ 1599603 w 2076126"/>
                  <a:gd name="connsiteY0" fmla="*/ 325933 h 4212102"/>
                  <a:gd name="connsiteX1" fmla="*/ 2002965 w 2076126"/>
                  <a:gd name="connsiteY1" fmla="*/ 405447 h 4212102"/>
                  <a:gd name="connsiteX2" fmla="*/ 200669 w 2076126"/>
                  <a:gd name="connsiteY2" fmla="*/ 4063047 h 4212102"/>
                  <a:gd name="connsiteX3" fmla="*/ 28391 w 2076126"/>
                  <a:gd name="connsiteY3" fmla="*/ 3506455 h 4212102"/>
                  <a:gd name="connsiteX4" fmla="*/ 58249 w 2076126"/>
                  <a:gd name="connsiteY4" fmla="*/ 3539540 h 4212102"/>
                  <a:gd name="connsiteX5" fmla="*/ 51495 w 2076126"/>
                  <a:gd name="connsiteY5" fmla="*/ 3583246 h 4212102"/>
                  <a:gd name="connsiteX0" fmla="*/ 1599603 w 2076126"/>
                  <a:gd name="connsiteY0" fmla="*/ 325933 h 4211371"/>
                  <a:gd name="connsiteX1" fmla="*/ 2002965 w 2076126"/>
                  <a:gd name="connsiteY1" fmla="*/ 405447 h 4211371"/>
                  <a:gd name="connsiteX2" fmla="*/ 200669 w 2076126"/>
                  <a:gd name="connsiteY2" fmla="*/ 4063047 h 4211371"/>
                  <a:gd name="connsiteX3" fmla="*/ 28391 w 2076126"/>
                  <a:gd name="connsiteY3" fmla="*/ 3506455 h 4211371"/>
                  <a:gd name="connsiteX4" fmla="*/ 58249 w 2076126"/>
                  <a:gd name="connsiteY4" fmla="*/ 3583245 h 4211371"/>
                  <a:gd name="connsiteX5" fmla="*/ 51495 w 2076126"/>
                  <a:gd name="connsiteY5" fmla="*/ 3583246 h 4211371"/>
                  <a:gd name="connsiteX0" fmla="*/ 1651788 w 2128311"/>
                  <a:gd name="connsiteY0" fmla="*/ 325933 h 4236029"/>
                  <a:gd name="connsiteX1" fmla="*/ 2055150 w 2128311"/>
                  <a:gd name="connsiteY1" fmla="*/ 405447 h 4236029"/>
                  <a:gd name="connsiteX2" fmla="*/ 252854 w 2128311"/>
                  <a:gd name="connsiteY2" fmla="*/ 4063047 h 4236029"/>
                  <a:gd name="connsiteX3" fmla="*/ 3233 w 2128311"/>
                  <a:gd name="connsiteY3" fmla="*/ 3637570 h 4236029"/>
                  <a:gd name="connsiteX4" fmla="*/ 110434 w 2128311"/>
                  <a:gd name="connsiteY4" fmla="*/ 3583245 h 4236029"/>
                  <a:gd name="connsiteX5" fmla="*/ 103680 w 2128311"/>
                  <a:gd name="connsiteY5" fmla="*/ 3583246 h 4236029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4" fmla="*/ 87565 w 2105442"/>
                  <a:gd name="connsiteY4" fmla="*/ 3583245 h 4258230"/>
                  <a:gd name="connsiteX5" fmla="*/ 80811 w 2105442"/>
                  <a:gd name="connsiteY5" fmla="*/ 3583246 h 4258230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4" fmla="*/ 87565 w 2105442"/>
                  <a:gd name="connsiteY4" fmla="*/ 3583245 h 4258230"/>
                  <a:gd name="connsiteX0" fmla="*/ 1628919 w 2105442"/>
                  <a:gd name="connsiteY0" fmla="*/ 325933 h 4258230"/>
                  <a:gd name="connsiteX1" fmla="*/ 2032281 w 2105442"/>
                  <a:gd name="connsiteY1" fmla="*/ 405447 h 4258230"/>
                  <a:gd name="connsiteX2" fmla="*/ 229985 w 2105442"/>
                  <a:gd name="connsiteY2" fmla="*/ 4063047 h 4258230"/>
                  <a:gd name="connsiteX3" fmla="*/ 9368 w 2105442"/>
                  <a:gd name="connsiteY3" fmla="*/ 3739548 h 4258230"/>
                  <a:gd name="connsiteX0" fmla="*/ 1589269 w 2065792"/>
                  <a:gd name="connsiteY0" fmla="*/ 325933 h 4230198"/>
                  <a:gd name="connsiteX1" fmla="*/ 1992631 w 2065792"/>
                  <a:gd name="connsiteY1" fmla="*/ 405447 h 4230198"/>
                  <a:gd name="connsiteX2" fmla="*/ 190335 w 2065792"/>
                  <a:gd name="connsiteY2" fmla="*/ 4063047 h 4230198"/>
                  <a:gd name="connsiteX3" fmla="*/ 37393 w 2065792"/>
                  <a:gd name="connsiteY3" fmla="*/ 3608434 h 4230198"/>
                  <a:gd name="connsiteX0" fmla="*/ 1551876 w 2020677"/>
                  <a:gd name="connsiteY0" fmla="*/ 329779 h 4285123"/>
                  <a:gd name="connsiteX1" fmla="*/ 1955238 w 2020677"/>
                  <a:gd name="connsiteY1" fmla="*/ 409293 h 4285123"/>
                  <a:gd name="connsiteX2" fmla="*/ 268957 w 2020677"/>
                  <a:gd name="connsiteY2" fmla="*/ 4125167 h 4285123"/>
                  <a:gd name="connsiteX3" fmla="*/ 0 w 2020677"/>
                  <a:gd name="connsiteY3" fmla="*/ 3612280 h 4285123"/>
                  <a:gd name="connsiteX0" fmla="*/ 1579045 w 2054276"/>
                  <a:gd name="connsiteY0" fmla="*/ 326896 h 4243872"/>
                  <a:gd name="connsiteX1" fmla="*/ 1982407 w 2054276"/>
                  <a:gd name="connsiteY1" fmla="*/ 406410 h 4243872"/>
                  <a:gd name="connsiteX2" fmla="*/ 199447 w 2054276"/>
                  <a:gd name="connsiteY2" fmla="*/ 4078580 h 4243872"/>
                  <a:gd name="connsiteX3" fmla="*/ 27169 w 2054276"/>
                  <a:gd name="connsiteY3" fmla="*/ 3609397 h 4243872"/>
                  <a:gd name="connsiteX0" fmla="*/ 1582727 w 2109429"/>
                  <a:gd name="connsiteY0" fmla="*/ 262075 h 4170266"/>
                  <a:gd name="connsiteX1" fmla="*/ 2044096 w 2109429"/>
                  <a:gd name="connsiteY1" fmla="*/ 472704 h 4170266"/>
                  <a:gd name="connsiteX2" fmla="*/ 203129 w 2109429"/>
                  <a:gd name="connsiteY2" fmla="*/ 4013759 h 4170266"/>
                  <a:gd name="connsiteX3" fmla="*/ 30851 w 2109429"/>
                  <a:gd name="connsiteY3" fmla="*/ 3544576 h 4170266"/>
                  <a:gd name="connsiteX0" fmla="*/ 1572507 w 2099209"/>
                  <a:gd name="connsiteY0" fmla="*/ 262075 h 4204089"/>
                  <a:gd name="connsiteX1" fmla="*/ 2033876 w 2099209"/>
                  <a:gd name="connsiteY1" fmla="*/ 472704 h 4204089"/>
                  <a:gd name="connsiteX2" fmla="*/ 192909 w 2099209"/>
                  <a:gd name="connsiteY2" fmla="*/ 4013759 h 4204089"/>
                  <a:gd name="connsiteX3" fmla="*/ 39967 w 2099209"/>
                  <a:gd name="connsiteY3" fmla="*/ 3704827 h 4204089"/>
                  <a:gd name="connsiteX0" fmla="*/ 1624730 w 2151432"/>
                  <a:gd name="connsiteY0" fmla="*/ 262075 h 4173057"/>
                  <a:gd name="connsiteX1" fmla="*/ 2086099 w 2151432"/>
                  <a:gd name="connsiteY1" fmla="*/ 472704 h 4173057"/>
                  <a:gd name="connsiteX2" fmla="*/ 245132 w 2151432"/>
                  <a:gd name="connsiteY2" fmla="*/ 4013759 h 4173057"/>
                  <a:gd name="connsiteX3" fmla="*/ 5180 w 2151432"/>
                  <a:gd name="connsiteY3" fmla="*/ 3559144 h 417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1432" h="4173057">
                    <a:moveTo>
                      <a:pt x="1624730" y="262075"/>
                    </a:moveTo>
                    <a:cubicBezTo>
                      <a:pt x="1885356" y="-86899"/>
                      <a:pt x="2316032" y="-152577"/>
                      <a:pt x="2086099" y="472704"/>
                    </a:cubicBezTo>
                    <a:cubicBezTo>
                      <a:pt x="1856166" y="1097985"/>
                      <a:pt x="591952" y="3499352"/>
                      <a:pt x="245132" y="4013759"/>
                    </a:cubicBezTo>
                    <a:cubicBezTo>
                      <a:pt x="-101688" y="4528166"/>
                      <a:pt x="28917" y="3639111"/>
                      <a:pt x="5180" y="3559144"/>
                    </a:cubicBezTo>
                  </a:path>
                </a:pathLst>
              </a:custGeom>
              <a:noFill/>
              <a:ln w="38100">
                <a:solidFill>
                  <a:srgbClr val="C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pic>
            <p:nvPicPr>
              <p:cNvPr id="38" name="Picture 57"/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318921" y="4406771"/>
                <a:ext cx="1081088" cy="974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矩形 38"/>
              <p:cNvSpPr/>
              <p:nvPr/>
            </p:nvSpPr>
            <p:spPr>
              <a:xfrm>
                <a:off x="6104710" y="4910881"/>
                <a:ext cx="12041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 smtClean="0"/>
                  <a:t>FY-3G(PM)</a:t>
                </a:r>
                <a:endParaRPr lang="zh-CN" altLang="en-US" b="1" dirty="0"/>
              </a:p>
            </p:txBody>
          </p:sp>
        </p:grpSp>
        <p:pic>
          <p:nvPicPr>
            <p:cNvPr id="26" name="Picture 57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8095" y="2093194"/>
              <a:ext cx="780202" cy="45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矩形 26"/>
            <p:cNvSpPr/>
            <p:nvPr/>
          </p:nvSpPr>
          <p:spPr>
            <a:xfrm>
              <a:off x="1957592" y="2329095"/>
              <a:ext cx="1627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 smtClean="0"/>
                <a:t>FY-3R(Inclined)</a:t>
              </a:r>
              <a:endParaRPr lang="zh-CN" altLang="en-US" b="1" dirty="0"/>
            </a:p>
          </p:txBody>
        </p:sp>
        <p:pic>
          <p:nvPicPr>
            <p:cNvPr id="40" name="Picture 22" descr="Jason-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068" y="3386525"/>
              <a:ext cx="689137" cy="166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22" descr="Jason-1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3047" y="2543705"/>
              <a:ext cx="689137" cy="166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" name="内容占位符 2"/>
          <p:cNvSpPr>
            <a:spLocks noGrp="1"/>
          </p:cNvSpPr>
          <p:nvPr>
            <p:ph idx="1"/>
          </p:nvPr>
        </p:nvSpPr>
        <p:spPr>
          <a:xfrm>
            <a:off x="5489596" y="1082644"/>
            <a:ext cx="3654404" cy="1439832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Blip>
                <a:blip r:embed="rId12"/>
              </a:buBlip>
              <a:defRPr/>
            </a:pPr>
            <a:r>
              <a:rPr lang="en-US" altLang="zh-CN" b="1" kern="1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kern="1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Orbit </a:t>
            </a:r>
            <a:r>
              <a:rPr lang="en-US" altLang="zh-CN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1(for EM,AM,PM)</a:t>
            </a:r>
            <a:endParaRPr lang="zh-CN" altLang="en-US" dirty="0"/>
          </a:p>
          <a:p>
            <a:pPr lvl="1">
              <a:spcBef>
                <a:spcPts val="600"/>
              </a:spcBef>
              <a:spcAft>
                <a:spcPts val="600"/>
              </a:spcAft>
              <a:buBlip>
                <a:blip r:embed="rId13"/>
              </a:buBlip>
              <a:defRPr/>
            </a:pPr>
            <a:r>
              <a:rPr lang="en-US" altLang="zh-CN" sz="2000" dirty="0"/>
              <a:t>type</a:t>
            </a:r>
            <a:r>
              <a:rPr lang="zh-CN" altLang="zh-CN" sz="2000" dirty="0"/>
              <a:t>：</a:t>
            </a:r>
            <a:r>
              <a:rPr lang="en-US" altLang="zh-CN" sz="2000" dirty="0"/>
              <a:t>sun synchronous orbit</a:t>
            </a:r>
            <a:endParaRPr lang="en-US" altLang="zh-CN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Blip>
                <a:blip r:embed="rId13"/>
              </a:buBlip>
              <a:defRPr/>
            </a:pPr>
            <a:r>
              <a:rPr lang="en-US" altLang="zh-CN" sz="2000" dirty="0"/>
              <a:t>Orbit altitude</a:t>
            </a:r>
            <a:r>
              <a:rPr lang="zh-CN" altLang="zh-CN" sz="2000" dirty="0"/>
              <a:t>：</a:t>
            </a:r>
            <a:r>
              <a:rPr lang="en-US" altLang="zh-CN" sz="2000" dirty="0"/>
              <a:t>836km</a:t>
            </a:r>
            <a:endParaRPr lang="zh-CN" altLang="en-US" sz="2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Blip>
                <a:blip r:embed="rId13"/>
              </a:buBlip>
              <a:defRPr/>
            </a:pPr>
            <a:r>
              <a:rPr lang="en-US" altLang="zh-CN" sz="2000" dirty="0"/>
              <a:t>Orbit inclination</a:t>
            </a:r>
            <a:r>
              <a:rPr lang="zh-CN" altLang="zh-CN" sz="2000" dirty="0"/>
              <a:t>：</a:t>
            </a:r>
            <a:r>
              <a:rPr lang="en-US" altLang="zh-CN" sz="2000" dirty="0"/>
              <a:t>98.7°</a:t>
            </a:r>
          </a:p>
          <a:p>
            <a:pPr marL="266700" indent="0" algn="just">
              <a:lnSpc>
                <a:spcPct val="200000"/>
              </a:lnSpc>
              <a:spcAft>
                <a:spcPts val="0"/>
              </a:spcAft>
              <a:buNone/>
            </a:pPr>
            <a:endParaRPr lang="zh-CN" altLang="en-US" b="1" dirty="0">
              <a:solidFill>
                <a:srgbClr val="FF0000"/>
              </a:solidFill>
              <a:latin typeface="Times New Roman Bold" panose="02020803070505020304" pitchFamily="18" charset="0"/>
              <a:ea typeface="宋体"/>
              <a:cs typeface="Times New Roman Bold" panose="02020803070505020304" pitchFamily="18" charset="0"/>
            </a:endParaRPr>
          </a:p>
        </p:txBody>
      </p:sp>
      <p:sp>
        <p:nvSpPr>
          <p:cNvPr id="44" name="内容占位符 2"/>
          <p:cNvSpPr txBox="1">
            <a:spLocks/>
          </p:cNvSpPr>
          <p:nvPr/>
        </p:nvSpPr>
        <p:spPr bwMode="auto">
          <a:xfrm>
            <a:off x="5580112" y="2363325"/>
            <a:ext cx="3461054" cy="127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32" indent="-28574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142971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600160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057349" indent="-22859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Blip>
                <a:blip r:embed="rId12"/>
              </a:buBlip>
              <a:defRPr/>
            </a:pPr>
            <a:r>
              <a:rPr lang="en-US" altLang="zh-CN" b="1" kern="100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zh-CN" sz="22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Orbit 2(for RM)</a:t>
            </a:r>
            <a:endParaRPr lang="zh-CN" altLang="en-US" sz="22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+mn-ea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Blip>
                <a:blip r:embed="rId13"/>
              </a:buBlip>
              <a:defRPr/>
            </a:pPr>
            <a:r>
              <a:rPr lang="en-US" altLang="zh-CN" sz="1400" dirty="0">
                <a:latin typeface="+mn-lt"/>
                <a:ea typeface="+mn-ea"/>
              </a:rPr>
              <a:t>type</a:t>
            </a:r>
            <a:r>
              <a:rPr lang="zh-CN" altLang="zh-CN" sz="1400" dirty="0">
                <a:latin typeface="+mn-lt"/>
                <a:ea typeface="+mn-ea"/>
              </a:rPr>
              <a:t>：</a:t>
            </a:r>
            <a:r>
              <a:rPr lang="en-US" altLang="zh-CN" sz="1400" dirty="0">
                <a:latin typeface="+mn-lt"/>
                <a:ea typeface="+mn-ea"/>
              </a:rPr>
              <a:t>Low inclination orbit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charset="0"/>
              <a:buBlip>
                <a:blip r:embed="rId13"/>
              </a:buBlip>
              <a:defRPr/>
            </a:pPr>
            <a:r>
              <a:rPr lang="en-US" altLang="zh-CN" sz="1400" dirty="0">
                <a:latin typeface="+mn-lt"/>
                <a:ea typeface="+mn-ea"/>
              </a:rPr>
              <a:t>Orbit altitude</a:t>
            </a:r>
            <a:r>
              <a:rPr lang="zh-CN" altLang="zh-CN" sz="1400" dirty="0">
                <a:latin typeface="+mn-lt"/>
                <a:ea typeface="+mn-ea"/>
              </a:rPr>
              <a:t>：</a:t>
            </a:r>
            <a:r>
              <a:rPr lang="en-US" altLang="zh-CN" sz="1400" dirty="0">
                <a:latin typeface="+mn-lt"/>
                <a:ea typeface="+mn-ea"/>
              </a:rPr>
              <a:t>407km</a:t>
            </a:r>
            <a:endParaRPr lang="zh-CN" altLang="en-US" sz="1400" dirty="0">
              <a:latin typeface="+mn-lt"/>
              <a:ea typeface="+mn-ea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Arial" charset="0"/>
              <a:buBlip>
                <a:blip r:embed="rId13"/>
              </a:buBlip>
              <a:defRPr/>
            </a:pPr>
            <a:r>
              <a:rPr lang="en-US" altLang="zh-CN" sz="1400" dirty="0">
                <a:latin typeface="+mn-lt"/>
                <a:ea typeface="+mn-ea"/>
              </a:rPr>
              <a:t>Orbit inclination</a:t>
            </a:r>
            <a:r>
              <a:rPr lang="zh-CN" altLang="zh-CN" sz="1400" dirty="0">
                <a:latin typeface="+mn-lt"/>
                <a:ea typeface="+mn-ea"/>
              </a:rPr>
              <a:t>：</a:t>
            </a:r>
            <a:r>
              <a:rPr lang="en-US" altLang="zh-CN" sz="1400" dirty="0">
                <a:latin typeface="+mn-lt"/>
                <a:ea typeface="+mn-ea"/>
              </a:rPr>
              <a:t>50°</a:t>
            </a:r>
          </a:p>
          <a:p>
            <a:pPr marL="266700" indent="0" algn="just">
              <a:lnSpc>
                <a:spcPct val="200000"/>
              </a:lnSpc>
              <a:spcAft>
                <a:spcPts val="0"/>
              </a:spcAft>
              <a:buFont typeface="Arial" charset="0"/>
              <a:buNone/>
            </a:pPr>
            <a:endParaRPr lang="zh-CN" altLang="en-US" b="1" dirty="0">
              <a:solidFill>
                <a:srgbClr val="FF0000"/>
              </a:solidFill>
              <a:latin typeface="Times New Roman Bold" panose="02020803070505020304" pitchFamily="18" charset="0"/>
              <a:ea typeface="宋体"/>
              <a:cs typeface="Times New Roman Bold" panose="020208030705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8" y="4082565"/>
            <a:ext cx="895411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2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文档\局徽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3354" y="10012"/>
            <a:ext cx="795338" cy="72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F:\logo\国家卫星气象中心标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692" y="11134"/>
            <a:ext cx="571500" cy="73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6576" y="92567"/>
            <a:ext cx="8889624" cy="523188"/>
          </a:xfrm>
          <a:prstGeom prst="rect">
            <a:avLst/>
          </a:prstGeom>
          <a:solidFill>
            <a:schemeClr val="bg1"/>
          </a:solidFill>
          <a:extLst/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kumimoji="1"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Payloads &amp; Measurement Capability of LEO </a:t>
            </a:r>
            <a:r>
              <a:rPr kumimoji="1" lang="en-US" altLang="zh-CN" sz="2400" b="1" dirty="0" err="1">
                <a:solidFill>
                  <a:srgbClr val="0000FF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Programme</a:t>
            </a:r>
            <a:endParaRPr kumimoji="1" lang="en-US" altLang="zh-CN" sz="2400" b="1" dirty="0">
              <a:solidFill>
                <a:srgbClr val="0000FF"/>
              </a:solidFill>
              <a:latin typeface="Calibri" panose="020F0502020204030204" pitchFamily="34" charset="0"/>
              <a:ea typeface="隶书" pitchFamily="49" charset="-122"/>
              <a:cs typeface="Calibri" panose="020F0502020204030204" pitchFamily="34" charset="0"/>
            </a:endParaRPr>
          </a:p>
        </p:txBody>
      </p:sp>
      <p:graphicFrame>
        <p:nvGraphicFramePr>
          <p:cNvPr id="10" name="内容占位符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1022"/>
              </p:ext>
            </p:extLst>
          </p:nvPr>
        </p:nvGraphicFramePr>
        <p:xfrm>
          <a:off x="97635" y="743826"/>
          <a:ext cx="8938861" cy="6912293"/>
        </p:xfrm>
        <a:graphic>
          <a:graphicData uri="http://schemas.openxmlformats.org/drawingml/2006/table">
            <a:tbl>
              <a:tblPr/>
              <a:tblGrid>
                <a:gridCol w="3454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65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27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2310"/>
                <a:gridCol w="732310"/>
                <a:gridCol w="732310"/>
                <a:gridCol w="732310"/>
                <a:gridCol w="7323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039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3938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72283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9275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Item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Sensor</a:t>
                      </a: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Suite</a:t>
                      </a: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    Satellite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Sensor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FY-3A</a:t>
                      </a: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(AM)</a:t>
                      </a:r>
                      <a:endParaRPr kumimoji="0" lang="zh-CN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FY-3B</a:t>
                      </a: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(PM)</a:t>
                      </a:r>
                      <a:endParaRPr kumimoji="0" lang="zh-CN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FY-3C</a:t>
                      </a: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(AM)</a:t>
                      </a:r>
                      <a:endParaRPr kumimoji="0" lang="zh-CN" altLang="en-U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FY-3D</a:t>
                      </a: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cs typeface="+mn-cs"/>
                          <a:sym typeface="Times New Roman" panose="02020603050405020304" pitchFamily="18" charset="0"/>
                        </a:rPr>
                        <a:t>(PM)</a:t>
                      </a:r>
                      <a:endParaRPr kumimoji="0" lang="zh-CN" alt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+mn-cs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FY-3E 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EM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FY-3F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AM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FY-3G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PM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FY-3R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Rainfall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8288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1</a:t>
                      </a: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Optical Imagers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MERSI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LL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）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III</a:t>
                      </a:r>
                      <a:r>
                        <a:rPr kumimoji="0" lang="zh-CN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）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III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）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（</a:t>
                      </a: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III-Simplified</a:t>
                      </a:r>
                      <a:r>
                        <a:rPr kumimoji="0" lang="zh-CN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）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880">
                <a:tc rowSpan="3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2</a:t>
                      </a: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Passive Microwave Sensors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MWTS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 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 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 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MWHS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 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 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 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 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MWRI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760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3</a:t>
                      </a: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Occultation Sounder</a:t>
                      </a:r>
                      <a:endParaRPr kumimoji="0" lang="zh-CN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GNOS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80">
                <a:tc rowSpan="2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4</a:t>
                      </a: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Active Microwave Sensors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WindRAD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Rainfall RAD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80">
                <a:tc rowSpan="3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5</a:t>
                      </a: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Hyperspectral Sounding Sensors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HIRAS</a:t>
                      </a:r>
                      <a:endParaRPr kumimoji="0" lang="zh-CN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016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GAS (Greenhouse Gases Absorption Spectrometer)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OMS (Ozone Mapping Spectrometer)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80">
                <a:tc rowSpan="3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6</a:t>
                      </a: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Radiance Observation Sensor Suite 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ERM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SIM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SSIM (Solar Spectral Irradiation Monitor) 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3360">
                <a:tc rowSpan="4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7</a:t>
                      </a: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4"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Space Weather Sensor Suite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SEM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Wide Angle Aurora Imager</a:t>
                      </a:r>
                      <a:endParaRPr kumimoji="0" lang="zh-CN" alt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336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Ionosphere photometer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√(Multi-angle)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3889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just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Solar X-EUV Imager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宋体" panose="02010600030101010101" pitchFamily="2" charset="-122"/>
                          <a:sym typeface="Times New Roman" panose="02020603050405020304" pitchFamily="18" charset="0"/>
                        </a:rPr>
                        <a:t>√</a:t>
                      </a:r>
                      <a:endParaRPr kumimoji="0" lang="zh-CN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 defTabSz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 defTabSz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 defTabSz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defTabSz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CN" altLang="zh-CN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sym typeface="Times New Roman" panose="02020603050405020304" pitchFamily="18" charset="0"/>
                      </a:endParaRPr>
                    </a:p>
                  </a:txBody>
                  <a:tcPr marL="50880" marR="508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258485" y="593596"/>
            <a:ext cx="6241126" cy="88900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lIns="91408" tIns="45704" rIns="91408" bIns="45704" anchor="ctr"/>
          <a:lstStyle/>
          <a:p>
            <a:pPr algn="ctr">
              <a:defRPr/>
            </a:pPr>
            <a:endParaRPr lang="zh-CN" alt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C34BC6-2D13-4AC0-A311-B20521421240}" type="datetime1">
              <a:rPr lang="zh-CN" altLang="en-US" smtClean="0"/>
              <a:t>2019/6/25</a:t>
            </a:fld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671E-68C5-4C7A-83E9-2A6A5A7D2E17}" type="slidenum">
              <a:rPr lang="en-US" altLang="zh-CN" smtClean="0"/>
              <a:pPr>
                <a:defRPr/>
              </a:pPr>
              <a:t>7</a:t>
            </a:fld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202676" y="1484786"/>
            <a:ext cx="4870785" cy="4635739"/>
            <a:chOff x="251520" y="188640"/>
            <a:chExt cx="8613676" cy="646025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88640"/>
              <a:ext cx="8613676" cy="6460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4644008" y="1297360"/>
              <a:ext cx="2232248" cy="43204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smtClea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224311" y="3654549"/>
              <a:ext cx="4680520" cy="432048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smtClean="0">
                <a:solidFill>
                  <a:prstClr val="white"/>
                </a:solidFill>
                <a:latin typeface="Calibri"/>
                <a:ea typeface="宋体"/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79513" y="5602057"/>
            <a:ext cx="5112567" cy="923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96" tIns="45699" rIns="91396" bIns="45699">
            <a:spAutoFit/>
          </a:bodyPr>
          <a:lstStyle/>
          <a:p>
            <a:pPr>
              <a:defRPr/>
            </a:pPr>
            <a:r>
              <a:rPr kumimoji="1" lang="en-US" altLang="zh-CN" b="1" dirty="0">
                <a:solidFill>
                  <a:srgbClr val="FF0000"/>
                </a:solidFill>
                <a:latin typeface="Arial" charset="0"/>
                <a:ea typeface="隶书" pitchFamily="49" charset="-122"/>
              </a:rPr>
              <a:t>FY-3C sounding data have been assimilated into CMA GRAPES, ECMWF, UK NWP model operationally.</a:t>
            </a:r>
          </a:p>
        </p:txBody>
      </p:sp>
      <p:pic>
        <p:nvPicPr>
          <p:cNvPr id="9" name="Content Placeholder 4" descr="ears-npp-map.png"/>
          <p:cNvPicPr>
            <a:picLocks noChangeAspect="1"/>
          </p:cNvPicPr>
          <p:nvPr/>
        </p:nvPicPr>
        <p:blipFill>
          <a:blip r:embed="rId3" cstate="print"/>
          <a:srcRect r="21543"/>
          <a:stretch>
            <a:fillRect/>
          </a:stretch>
        </p:blipFill>
        <p:spPr bwMode="auto">
          <a:xfrm>
            <a:off x="5883885" y="1412779"/>
            <a:ext cx="3196243" cy="441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300263" y="2253486"/>
            <a:ext cx="2076599" cy="36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9" rIns="91396" bIns="45699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  <a:latin typeface="Tahoma"/>
                <a:ea typeface="宋体"/>
              </a:rPr>
              <a:t>Kangerlussuaq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04318" y="2449789"/>
            <a:ext cx="2076599" cy="36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9" rIns="91396" bIns="45699">
            <a:sp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Tahoma"/>
                <a:ea typeface="宋体"/>
              </a:rPr>
              <a:t>Svalbard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743944" y="3961830"/>
            <a:ext cx="2076599" cy="36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9" rIns="91396" bIns="45699">
            <a:sp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Tahoma"/>
                <a:ea typeface="宋体"/>
              </a:rPr>
              <a:t>Athens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95870" y="3313854"/>
            <a:ext cx="2076599" cy="36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9" rIns="91396" bIns="45699">
            <a:spAutoFit/>
          </a:bodyPr>
          <a:lstStyle/>
          <a:p>
            <a:pPr algn="ctr"/>
            <a:r>
              <a:rPr lang="en-GB" b="1" dirty="0" err="1">
                <a:solidFill>
                  <a:srgbClr val="FFFFFF"/>
                </a:solidFill>
                <a:latin typeface="Tahoma"/>
                <a:ea typeface="宋体"/>
              </a:rPr>
              <a:t>Lannion</a:t>
            </a:r>
            <a:endParaRPr lang="en-GB" b="1" dirty="0">
              <a:solidFill>
                <a:srgbClr val="FFFFFF"/>
              </a:solidFill>
              <a:latin typeface="Tahoma"/>
              <a:ea typeface="宋体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591816" y="3889815"/>
            <a:ext cx="2076599" cy="36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6" tIns="45699" rIns="91396" bIns="45699">
            <a:spAutoFit/>
          </a:bodyPr>
          <a:lstStyle/>
          <a:p>
            <a:pPr algn="ctr"/>
            <a:r>
              <a:rPr lang="en-GB" b="1" dirty="0" err="1">
                <a:solidFill>
                  <a:srgbClr val="FFFFFF"/>
                </a:solidFill>
                <a:latin typeface="Tahoma"/>
                <a:ea typeface="宋体"/>
              </a:rPr>
              <a:t>Maspalomas</a:t>
            </a:r>
            <a:endParaRPr lang="en-GB" b="1" dirty="0">
              <a:solidFill>
                <a:srgbClr val="FFFFFF"/>
              </a:solidFill>
              <a:latin typeface="Tahoma"/>
              <a:ea typeface="宋体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292098" y="5865551"/>
            <a:ext cx="3813037" cy="646288"/>
          </a:xfrm>
          <a:prstGeom prst="rect">
            <a:avLst/>
          </a:prstGeom>
        </p:spPr>
        <p:txBody>
          <a:bodyPr wrap="square" lIns="91396" tIns="45699" rIns="91396" bIns="45699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solidFill>
                  <a:srgbClr val="000000"/>
                </a:solidFill>
                <a:latin typeface="Arial"/>
                <a:ea typeface="宋体"/>
              </a:rPr>
              <a:t>EUMETSAT Advanced Retransmission Service</a:t>
            </a:r>
            <a:endParaRPr lang="zh-CN" altLang="en-US" dirty="0">
              <a:solidFill>
                <a:srgbClr val="000000"/>
              </a:solidFill>
              <a:latin typeface="Arial"/>
              <a:ea typeface="宋体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34384" y="951140"/>
            <a:ext cx="1608082" cy="400083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algn="ctr"/>
            <a:r>
              <a:rPr lang="en-US" altLang="zh-CN" sz="2000" b="1" kern="0" dirty="0">
                <a:solidFill>
                  <a:srgbClr val="000000"/>
                </a:solidFill>
                <a:ea typeface="宋体"/>
                <a:cs typeface="Arial" panose="020B0604020202020204" pitchFamily="34" charset="0"/>
              </a:rPr>
              <a:t>Global Data</a:t>
            </a:r>
            <a:endParaRPr lang="zh-CN" altLang="en-US" sz="2000" dirty="0">
              <a:solidFill>
                <a:srgbClr val="00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875484" y="951140"/>
            <a:ext cx="1895019" cy="400083"/>
          </a:xfrm>
          <a:prstGeom prst="rect">
            <a:avLst/>
          </a:prstGeom>
        </p:spPr>
        <p:txBody>
          <a:bodyPr wrap="none" lIns="91415" tIns="45707" rIns="91415" bIns="45707">
            <a:spAutoFit/>
          </a:bodyPr>
          <a:lstStyle/>
          <a:p>
            <a:pPr algn="ctr"/>
            <a:r>
              <a:rPr lang="en-US" altLang="zh-CN" sz="2000" b="1" kern="0" dirty="0">
                <a:solidFill>
                  <a:srgbClr val="000000"/>
                </a:solidFill>
                <a:ea typeface="宋体"/>
                <a:cs typeface="Arial" panose="020B0604020202020204" pitchFamily="34" charset="0"/>
              </a:rPr>
              <a:t>Regional Data</a:t>
            </a:r>
            <a:endParaRPr lang="zh-CN" altLang="en-US" sz="2000" b="1" kern="0" dirty="0">
              <a:solidFill>
                <a:srgbClr val="000000"/>
              </a:solidFill>
              <a:ea typeface="宋体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7504" y="231074"/>
            <a:ext cx="4916385" cy="542542"/>
          </a:xfrm>
          <a:prstGeom prst="rect">
            <a:avLst/>
          </a:prstGeom>
        </p:spPr>
        <p:txBody>
          <a:bodyPr wrap="none" lIns="91396" tIns="45699" rIns="91396" bIns="45699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926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隶书" pitchFamily="49" charset="-122"/>
                <a:cs typeface="+mj-cs"/>
              </a:rPr>
              <a:t>International User Community</a:t>
            </a:r>
          </a:p>
        </p:txBody>
      </p:sp>
    </p:spTree>
    <p:extLst>
      <p:ext uri="{BB962C8B-B14F-4D97-AF65-F5344CB8AC3E}">
        <p14:creationId xmlns:p14="http://schemas.microsoft.com/office/powerpoint/2010/main" val="131474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94BDC3-7C4B-4496-90C3-D0C69A039637}" type="datetime1">
              <a:rPr lang="zh-CN" altLang="en-US" smtClean="0"/>
              <a:t>2019/6/25</a:t>
            </a:fld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671E-68C5-4C7A-83E9-2A6A5A7D2E17}" type="slidenum">
              <a:rPr lang="en-US" altLang="zh-CN" smtClean="0"/>
              <a:pPr>
                <a:defRPr/>
              </a:pPr>
              <a:t>8</a:t>
            </a:fld>
            <a:endParaRPr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8" y="164637"/>
            <a:ext cx="4024095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10" y="2369206"/>
            <a:ext cx="4560543" cy="77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421772" y="1484784"/>
            <a:ext cx="2302810" cy="5425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926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隶书" pitchFamily="49" charset="-122"/>
                <a:cs typeface="+mj-cs"/>
              </a:rPr>
              <a:t>Cost Function</a:t>
            </a:r>
            <a:endParaRPr lang="zh-CN" altLang="en-US" sz="2926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隶书" pitchFamily="49" charset="-122"/>
              <a:cs typeface="+mj-cs"/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3131840" y="3861048"/>
            <a:ext cx="5859785" cy="1536171"/>
          </a:xfrm>
          <a:prstGeom prst="wedgeEllipseCallout">
            <a:avLst>
              <a:gd name="adj1" fmla="val -58295"/>
              <a:gd name="adj2" fmla="val -85531"/>
            </a:avLst>
          </a:prstGeom>
          <a:solidFill>
            <a:sysClr val="window" lastClr="FFFFFF"/>
          </a:solidFill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The data quality is now comparable to that from equivalent US and European meteorological satellites</a:t>
            </a:r>
            <a:endParaRPr kumimoji="1" lang="zh-CN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014" y="290650"/>
            <a:ext cx="2142186" cy="198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8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6E2EFC-83CB-4C04-A739-3B96430252BC}" type="datetime1">
              <a:rPr lang="zh-CN" altLang="en-US" smtClean="0"/>
              <a:pPr>
                <a:defRPr/>
              </a:pPr>
              <a:t>2019/6/25</a:t>
            </a:fld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671E-68C5-4C7A-83E9-2A6A5A7D2E17}" type="slidenum">
              <a:rPr smtClean="0"/>
              <a:pPr>
                <a:defRPr/>
              </a:pPr>
              <a:t>9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162769" y="49121"/>
            <a:ext cx="8112901" cy="1354187"/>
          </a:xfrm>
          <a:prstGeom prst="rect">
            <a:avLst/>
          </a:prstGeom>
        </p:spPr>
        <p:txBody>
          <a:bodyPr wrap="square" lIns="91409" tIns="45705" rIns="91409" bIns="45705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Component of WMO Space Program</a:t>
            </a:r>
          </a:p>
          <a:p>
            <a:pPr marL="799938" lvl="1" indent="-342830">
              <a:spcBef>
                <a:spcPts val="1200"/>
              </a:spcBef>
              <a:buFontTx/>
              <a:buBlip>
                <a:blip r:embed="rId2"/>
              </a:buBlip>
            </a:pP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reliable and sustained observation in operation</a:t>
            </a:r>
            <a:endParaRPr lang="zh-CN" altLang="en-US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99938" lvl="1" indent="-342830">
              <a:buFontTx/>
              <a:buBlip>
                <a:blip r:embed="rId2"/>
              </a:buBlip>
            </a:pPr>
            <a:r>
              <a:rPr lang="en-US" altLang="zh-CN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data policy to free access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444395"/>
            <a:ext cx="7129991" cy="5008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93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5902</TotalTime>
  <Words>1352</Words>
  <Application>Microsoft Office PowerPoint</Application>
  <PresentationFormat>全屏显示(4:3)</PresentationFormat>
  <Paragraphs>352</Paragraphs>
  <Slides>26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黑体</vt:lpstr>
      <vt:lpstr>华文彩云</vt:lpstr>
      <vt:lpstr>华文细黑</vt:lpstr>
      <vt:lpstr>楷体</vt:lpstr>
      <vt:lpstr>隶书</vt:lpstr>
      <vt:lpstr>宋体</vt:lpstr>
      <vt:lpstr>Arial</vt:lpstr>
      <vt:lpstr>Calibri</vt:lpstr>
      <vt:lpstr>Tahoma</vt:lpstr>
      <vt:lpstr>Times New Roman</vt:lpstr>
      <vt:lpstr>Times New Roman Bold</vt:lpstr>
      <vt:lpstr>Wingdings</vt:lpstr>
      <vt:lpstr>Office 主题​​</vt:lpstr>
      <vt:lpstr>PowerPoint 演示文稿</vt:lpstr>
      <vt:lpstr>PowerPoint 演示文稿</vt:lpstr>
      <vt:lpstr>PowerPoint 演示文稿</vt:lpstr>
      <vt:lpstr>Future Plan for Fengyun Polar-orbiting series</vt:lpstr>
      <vt:lpstr>Future Fengyun Satellite Fleet</vt:lpstr>
      <vt:lpstr>PowerPoint 演示文稿</vt:lpstr>
      <vt:lpstr>PowerPoint 演示文稿</vt:lpstr>
      <vt:lpstr>PowerPoint 演示文稿</vt:lpstr>
      <vt:lpstr>PowerPoint 演示文稿</vt:lpstr>
      <vt:lpstr>Typical Receiving Equipment</vt:lpstr>
      <vt:lpstr>DB Software Features</vt:lpstr>
      <vt:lpstr>User Guide</vt:lpstr>
      <vt:lpstr>Environment for operating DB oftware</vt:lpstr>
      <vt:lpstr>PowerPoint 演示文稿</vt:lpstr>
      <vt:lpstr>User Distribution</vt:lpstr>
      <vt:lpstr>User Distribution</vt:lpstr>
      <vt:lpstr>Typical Applications by using DB Data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张鹏</dc:creator>
  <cp:lastModifiedBy>yangl-Carbon X1</cp:lastModifiedBy>
  <cp:revision>715</cp:revision>
  <dcterms:created xsi:type="dcterms:W3CDTF">2012-11-02T10:12:09Z</dcterms:created>
  <dcterms:modified xsi:type="dcterms:W3CDTF">2019-06-25T01:43:56Z</dcterms:modified>
</cp:coreProperties>
</file>